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CFEB4"/>
    <a:srgbClr val="CCFF99"/>
    <a:srgbClr val="F19B83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5946" autoAdjust="0"/>
  </p:normalViewPr>
  <p:slideViewPr>
    <p:cSldViewPr>
      <p:cViewPr>
        <p:scale>
          <a:sx n="100" d="100"/>
          <a:sy n="100" d="100"/>
        </p:scale>
        <p:origin x="-25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89F0D-A49B-44A9-82D1-EDAE74903EF9}" type="datetimeFigureOut">
              <a:rPr lang="tr-TR" smtClean="0"/>
              <a:t>02.12.2019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E0C2A-4D5F-42B0-8995-8B2998ACA3C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E0C2A-4D5F-42B0-8995-8B2998ACA3C5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E0C2A-4D5F-42B0-8995-8B2998ACA3C5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6525344"/>
            <a:ext cx="6400800" cy="332656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Okul Rehber Öğretmeni </a:t>
            </a:r>
            <a:r>
              <a:rPr lang="tr-TR" dirty="0" err="1" smtClean="0"/>
              <a:t>Aygül</a:t>
            </a:r>
            <a:r>
              <a:rPr lang="tr-TR" dirty="0" smtClean="0"/>
              <a:t> SATICI</a:t>
            </a:r>
            <a:endParaRPr lang="tr-TR" dirty="0"/>
          </a:p>
        </p:txBody>
      </p:sp>
      <p:pic>
        <p:nvPicPr>
          <p:cNvPr id="1030" name="Picture 6" descr="Exam"/>
          <p:cNvPicPr>
            <a:picLocks noChangeAspect="1" noChangeArrowheads="1"/>
          </p:cNvPicPr>
          <p:nvPr/>
        </p:nvPicPr>
        <p:blipFill>
          <a:blip r:embed="rId2" cstate="print"/>
          <a:srcRect l="3080"/>
          <a:stretch>
            <a:fillRect/>
          </a:stretch>
        </p:blipFill>
        <p:spPr bwMode="auto">
          <a:xfrm>
            <a:off x="1403648" y="404664"/>
            <a:ext cx="7740352" cy="439248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4653136"/>
            <a:ext cx="9144000" cy="172819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r-TR" sz="6000" b="1" dirty="0" smtClean="0">
                <a:solidFill>
                  <a:schemeClr val="bg2"/>
                </a:solidFill>
                <a:latin typeface="Candara" pitchFamily="34" charset="0"/>
              </a:rPr>
              <a:t>LİSELERE GEÇİŞ SİSTEMİ </a:t>
            </a:r>
            <a:br>
              <a:rPr lang="tr-TR" sz="6000" b="1" dirty="0" smtClean="0">
                <a:solidFill>
                  <a:schemeClr val="bg2"/>
                </a:solidFill>
                <a:latin typeface="Candara" pitchFamily="34" charset="0"/>
              </a:rPr>
            </a:br>
            <a:r>
              <a:rPr lang="tr-TR" sz="6000" b="1" dirty="0" smtClean="0">
                <a:solidFill>
                  <a:schemeClr val="bg2"/>
                </a:solidFill>
                <a:latin typeface="Candara" pitchFamily="34" charset="0"/>
              </a:rPr>
              <a:t>(2020)</a:t>
            </a:r>
            <a:endParaRPr lang="tr-TR" sz="6000" b="1" dirty="0">
              <a:solidFill>
                <a:schemeClr val="bg2"/>
              </a:solidFill>
              <a:latin typeface="Candara" pitchFamily="34" charset="0"/>
            </a:endParaRPr>
          </a:p>
        </p:txBody>
      </p:sp>
      <p:sp>
        <p:nvSpPr>
          <p:cNvPr id="1026" name="Metin Kutusu 1"/>
          <p:cNvSpPr txBox="1">
            <a:spLocks noChangeArrowheads="1"/>
          </p:cNvSpPr>
          <p:nvPr/>
        </p:nvSpPr>
        <p:spPr bwMode="auto">
          <a:xfrm>
            <a:off x="107504" y="836712"/>
            <a:ext cx="112712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Yunus Emre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cs typeface="Arial" pitchFamily="34" charset="0"/>
              </a:rPr>
              <a:t>Rehberlik</a:t>
            </a:r>
          </a:p>
        </p:txBody>
      </p:sp>
      <p:pic>
        <p:nvPicPr>
          <p:cNvPr id="4" name="3 Resim" descr="Açıklama: http://www.cpsharidwar.in/images/demo/about.pn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178804" cy="695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tr-TR" b="1" i="1" dirty="0" smtClean="0"/>
              <a:t>LGS Nedir?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tr-TR" b="1" dirty="0" smtClean="0">
                <a:latin typeface="Calibri Light" pitchFamily="34" charset="0"/>
                <a:ea typeface="Verdana" pitchFamily="34" charset="0"/>
                <a:cs typeface="Verdana" pitchFamily="34" charset="0"/>
              </a:rPr>
              <a:t>LGS</a:t>
            </a:r>
            <a:r>
              <a:rPr lang="tr-TR" dirty="0" smtClean="0">
                <a:latin typeface="Calibri Light" pitchFamily="34" charset="0"/>
                <a:ea typeface="Verdana" pitchFamily="34" charset="0"/>
                <a:cs typeface="Verdana" pitchFamily="34" charset="0"/>
              </a:rPr>
              <a:t>, 8. sınıf öğrencilerinin bir ortaöğretim kurumuna yerleşme koşullarını, kurallarını ve sınavını içeren </a:t>
            </a:r>
            <a:r>
              <a:rPr lang="tr-TR" b="1" dirty="0" smtClean="0">
                <a:latin typeface="Calibri Light" pitchFamily="34" charset="0"/>
                <a:ea typeface="Verdana" pitchFamily="34" charset="0"/>
                <a:cs typeface="Verdana" pitchFamily="34" charset="0"/>
              </a:rPr>
              <a:t>sistemin adıdır. </a:t>
            </a:r>
          </a:p>
          <a:p>
            <a:r>
              <a:rPr lang="tr-TR" dirty="0" smtClean="0">
                <a:latin typeface="Calibri Light" pitchFamily="34" charset="0"/>
                <a:ea typeface="Verdana" pitchFamily="34" charset="0"/>
                <a:cs typeface="Verdana" pitchFamily="34" charset="0"/>
              </a:rPr>
              <a:t>Buna göre 8. sınıfta okuyan öğrencinin bir liseye yerleşmesinin iki yöntemi vardır: </a:t>
            </a:r>
          </a:p>
          <a:p>
            <a:endParaRPr lang="tr-TR" b="1" dirty="0" smtClean="0">
              <a:latin typeface="Calibri Light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CC0099"/>
                </a:solidFill>
                <a:latin typeface="Calibri Light" pitchFamily="34" charset="0"/>
                <a:ea typeface="Verdana" pitchFamily="34" charset="0"/>
                <a:cs typeface="Verdana" pitchFamily="34" charset="0"/>
              </a:rPr>
              <a:t>Nitelikli okullara </a:t>
            </a:r>
            <a:r>
              <a:rPr lang="tr-TR" b="1" dirty="0" smtClean="0">
                <a:solidFill>
                  <a:srgbClr val="CC0099"/>
                </a:solidFill>
                <a:latin typeface="Calibri Light" pitchFamily="34" charset="0"/>
                <a:ea typeface="Verdana" pitchFamily="34" charset="0"/>
                <a:cs typeface="Verdana" pitchFamily="34" charset="0"/>
              </a:rPr>
              <a:t>(sınavla öğrenci alan okullara) yerleşebilmek </a:t>
            </a:r>
            <a:r>
              <a:rPr lang="tr-TR" b="1" dirty="0" smtClean="0">
                <a:solidFill>
                  <a:srgbClr val="CC0099"/>
                </a:solidFill>
                <a:latin typeface="Calibri Light" pitchFamily="34" charset="0"/>
                <a:ea typeface="Verdana" pitchFamily="34" charset="0"/>
                <a:cs typeface="Verdana" pitchFamily="34" charset="0"/>
              </a:rPr>
              <a:t>için merkezi sınava girmek ve yeterli puanı almak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latin typeface="Calibri Light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00B0F0"/>
                </a:solidFill>
                <a:latin typeface="Calibri Light" pitchFamily="34" charset="0"/>
                <a:ea typeface="Verdana" pitchFamily="34" charset="0"/>
                <a:cs typeface="Verdana" pitchFamily="34" charset="0"/>
              </a:rPr>
              <a:t>Sınava girmediyse veya yeterli puan alamadıysa yerel yerleştirmeyle evine yakın okula kaydolmak</a:t>
            </a:r>
            <a:endParaRPr lang="tr-TR" b="1" dirty="0">
              <a:solidFill>
                <a:srgbClr val="00B0F0"/>
              </a:solidFill>
              <a:latin typeface="Calibri Light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/>
              <a:t>Merkezi </a:t>
            </a:r>
            <a:r>
              <a:rPr lang="tr-TR" b="1" i="1" dirty="0" smtClean="0"/>
              <a:t>Sınav* </a:t>
            </a:r>
            <a:r>
              <a:rPr lang="tr-TR" b="1" i="1" dirty="0" smtClean="0"/>
              <a:t>Ne Zaman Yapılacak?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920680"/>
            <a:ext cx="8229600" cy="8926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*</a:t>
            </a:r>
            <a:r>
              <a:rPr lang="tr-TR" dirty="0" smtClean="0"/>
              <a:t>	Merkezi </a:t>
            </a:r>
            <a:r>
              <a:rPr lang="tr-TR" dirty="0" smtClean="0"/>
              <a:t>Sınav, sınav puanıyla öğrenci alan ortaöğretim kurumlarına geçmek için yapılacak olan ülke geneli sınavın adıdır.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275856" y="3212976"/>
            <a:ext cx="5184576" cy="2088232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Haziran 2020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Pazar günü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Saat 09.30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0" name="AutoShape 4" descr="duyuru işaret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2" name="AutoShape 6" descr="duyuru işaret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56" name="Picture 20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700808"/>
            <a:ext cx="4009628" cy="4009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19B83"/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/>
              <a:t>Merkezi Sınavda </a:t>
            </a:r>
            <a:br>
              <a:rPr lang="tr-TR" b="1" i="1" dirty="0" smtClean="0"/>
            </a:br>
            <a:r>
              <a:rPr lang="tr-TR" b="1" i="1" dirty="0" smtClean="0"/>
              <a:t>Soru Sayısı ve Sınav Süresi</a:t>
            </a:r>
            <a:endParaRPr lang="tr-TR" b="1" i="1" dirty="0"/>
          </a:p>
        </p:txBody>
      </p:sp>
      <p:grpSp>
        <p:nvGrpSpPr>
          <p:cNvPr id="6" name="5 Grup"/>
          <p:cNvGrpSpPr/>
          <p:nvPr/>
        </p:nvGrpSpPr>
        <p:grpSpPr>
          <a:xfrm>
            <a:off x="251520" y="2257774"/>
            <a:ext cx="2448272" cy="2539378"/>
            <a:chOff x="1331640" y="2060848"/>
            <a:chExt cx="2448272" cy="2539378"/>
          </a:xfrm>
        </p:grpSpPr>
        <p:pic>
          <p:nvPicPr>
            <p:cNvPr id="16386" name="Picture 2" descr="red clock ile ilgili görsel sonuc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2204864"/>
              <a:ext cx="2016224" cy="2395362"/>
            </a:xfrm>
            <a:prstGeom prst="rect">
              <a:avLst/>
            </a:prstGeom>
            <a:noFill/>
          </p:spPr>
        </p:pic>
        <p:sp>
          <p:nvSpPr>
            <p:cNvPr id="5" name="4 Oval"/>
            <p:cNvSpPr/>
            <p:nvPr/>
          </p:nvSpPr>
          <p:spPr>
            <a:xfrm>
              <a:off x="1331640" y="2060848"/>
              <a:ext cx="2448272" cy="252028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7" name="6 Oval"/>
          <p:cNvSpPr/>
          <p:nvPr/>
        </p:nvSpPr>
        <p:spPr>
          <a:xfrm>
            <a:off x="2699792" y="2833838"/>
            <a:ext cx="1512168" cy="14847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9792" y="2996952"/>
            <a:ext cx="1512168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3000" b="1" dirty="0" smtClean="0"/>
              <a:t>155 </a:t>
            </a:r>
          </a:p>
          <a:p>
            <a:pPr algn="ctr">
              <a:buNone/>
            </a:pPr>
            <a:r>
              <a:rPr lang="tr-TR" sz="3000" b="1" dirty="0" smtClean="0"/>
              <a:t>DAKİKA</a:t>
            </a:r>
            <a:endParaRPr lang="tr-TR" sz="3000" b="1" dirty="0"/>
          </a:p>
        </p:txBody>
      </p:sp>
      <p:sp>
        <p:nvSpPr>
          <p:cNvPr id="16388" name="AutoShape 4" descr="exa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390" name="AutoShape 6" descr="exa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13 Oval"/>
          <p:cNvSpPr/>
          <p:nvPr/>
        </p:nvSpPr>
        <p:spPr>
          <a:xfrm>
            <a:off x="4860032" y="2852936"/>
            <a:ext cx="1512168" cy="14847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2 İçerik Yer Tutucusu"/>
          <p:cNvSpPr txBox="1">
            <a:spLocks/>
          </p:cNvSpPr>
          <p:nvPr/>
        </p:nvSpPr>
        <p:spPr>
          <a:xfrm>
            <a:off x="5004048" y="2996952"/>
            <a:ext cx="122413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000" b="1" dirty="0" smtClean="0"/>
              <a:t>SORU</a:t>
            </a:r>
            <a:endParaRPr kumimoji="0" lang="tr-TR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98" name="Picture 14" descr="BOOKS PNG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348880"/>
            <a:ext cx="2204864" cy="2204865"/>
          </a:xfrm>
          <a:prstGeom prst="rect">
            <a:avLst/>
          </a:prstGeom>
          <a:noFill/>
        </p:spPr>
      </p:pic>
      <p:sp>
        <p:nvSpPr>
          <p:cNvPr id="10" name="9 Oval"/>
          <p:cNvSpPr/>
          <p:nvPr/>
        </p:nvSpPr>
        <p:spPr>
          <a:xfrm>
            <a:off x="6444208" y="2204864"/>
            <a:ext cx="2448272" cy="25202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2843808" y="522920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BİLGİ NOTU</a:t>
            </a:r>
          </a:p>
          <a:p>
            <a:pPr algn="ctr"/>
            <a:r>
              <a:rPr lang="tr-TR" i="1" dirty="0" smtClean="0"/>
              <a:t>Sınav, iki ayrı oturum halinde yapılacak ve oturumlar arası 45 dakika ara verilecektir.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6864" cy="792088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tr-TR" sz="3000" b="1" i="1" dirty="0" smtClean="0">
                <a:solidFill>
                  <a:schemeClr val="bg1"/>
                </a:solidFill>
              </a:rPr>
              <a:t>Sınav Kapsamındaki Dersler </a:t>
            </a:r>
            <a:br>
              <a:rPr lang="tr-TR" sz="3000" b="1" i="1" dirty="0" smtClean="0">
                <a:solidFill>
                  <a:schemeClr val="bg1"/>
                </a:solidFill>
              </a:rPr>
            </a:br>
            <a:r>
              <a:rPr lang="tr-TR" sz="3000" b="1" i="1" dirty="0" smtClean="0">
                <a:solidFill>
                  <a:schemeClr val="bg1"/>
                </a:solidFill>
              </a:rPr>
              <a:t>ve Soru Sayıları</a:t>
            </a:r>
            <a:endParaRPr lang="tr-TR" sz="3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83568" y="2060848"/>
          <a:ext cx="748883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584176"/>
                <a:gridCol w="1872208"/>
                <a:gridCol w="187220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DERS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Soru Sayısı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Sınav Başlama Saati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Sınav Süresi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İnkılap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Din Kültürü ve A.B.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Yabancı Dil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4499992" y="317813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09.30</a:t>
            </a:r>
            <a:endParaRPr lang="tr-TR" b="1" dirty="0" smtClean="0"/>
          </a:p>
          <a:p>
            <a:pPr algn="ctr"/>
            <a:endParaRPr lang="tr-TR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6444208" y="296211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75</a:t>
            </a:r>
            <a:endParaRPr lang="tr-TR" b="1" dirty="0" smtClean="0"/>
          </a:p>
          <a:p>
            <a:pPr algn="ctr"/>
            <a:r>
              <a:rPr lang="tr-TR" b="1" dirty="0" smtClean="0"/>
              <a:t>DAKİKA </a:t>
            </a:r>
            <a:endParaRPr lang="tr-TR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683568" y="1700808"/>
            <a:ext cx="748883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SÖZEL BÖLÜM</a:t>
            </a:r>
            <a:endParaRPr lang="tr-TR" b="1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755576" y="4910988"/>
          <a:ext cx="7488832" cy="16863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DERS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Soru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Sınav Başlama</a:t>
                      </a:r>
                      <a:r>
                        <a:rPr lang="tr-TR" baseline="0" dirty="0" smtClean="0"/>
                        <a:t> Saati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Sınav Süresi</a:t>
                      </a:r>
                      <a:endParaRPr lang="tr-TR" dirty="0"/>
                    </a:p>
                  </a:txBody>
                  <a:tcPr/>
                </a:tc>
              </a:tr>
              <a:tr h="483142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Matematik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83142">
                <a:tc>
                  <a:txBody>
                    <a:bodyPr/>
                    <a:lstStyle/>
                    <a:p>
                      <a:r>
                        <a:rPr lang="tr-TR" dirty="0" smtClean="0"/>
                        <a:t>Fen Bilimleri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Metin kutusu"/>
          <p:cNvSpPr txBox="1"/>
          <p:nvPr/>
        </p:nvSpPr>
        <p:spPr>
          <a:xfrm>
            <a:off x="755576" y="4550948"/>
            <a:ext cx="74888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SAYISAL BÖLÜM</a:t>
            </a:r>
            <a:endParaRPr lang="tr-TR" b="1" dirty="0"/>
          </a:p>
        </p:txBody>
      </p:sp>
      <p:sp>
        <p:nvSpPr>
          <p:cNvPr id="10" name="9 Metin kutusu"/>
          <p:cNvSpPr txBox="1"/>
          <p:nvPr/>
        </p:nvSpPr>
        <p:spPr>
          <a:xfrm>
            <a:off x="4788024" y="584709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11.30</a:t>
            </a:r>
          </a:p>
          <a:p>
            <a:pPr algn="ctr"/>
            <a:endParaRPr lang="tr-TR" b="1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6660232" y="577508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80 </a:t>
            </a:r>
          </a:p>
          <a:p>
            <a:pPr algn="ctr"/>
            <a:r>
              <a:rPr lang="tr-TR" b="1" dirty="0" smtClean="0"/>
              <a:t>DAKİKA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Testlerin Katsayıları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204864"/>
            <a:ext cx="4114800" cy="1944216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tr-TR" b="1" dirty="0" smtClean="0"/>
              <a:t>TÜRKÇE:			4</a:t>
            </a:r>
          </a:p>
          <a:p>
            <a:pPr>
              <a:buNone/>
            </a:pPr>
            <a:r>
              <a:rPr lang="tr-TR" b="1" dirty="0" smtClean="0"/>
              <a:t>MATEMATİK:		4</a:t>
            </a:r>
          </a:p>
          <a:p>
            <a:pPr>
              <a:buNone/>
            </a:pPr>
            <a:r>
              <a:rPr lang="tr-TR" b="1" dirty="0" smtClean="0"/>
              <a:t>FEN BİLİMLERİ:		4</a:t>
            </a:r>
            <a:endParaRPr lang="tr-TR" b="1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5029200" y="2204864"/>
            <a:ext cx="4114800" cy="1872208"/>
          </a:xfrm>
          <a:prstGeom prst="rect">
            <a:avLst/>
          </a:prstGeom>
          <a:solidFill>
            <a:srgbClr val="FF0066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İNKILAP TARİHİ:		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3200" b="1" dirty="0" smtClean="0">
                <a:solidFill>
                  <a:schemeClr val="bg1"/>
                </a:solidFill>
              </a:rPr>
              <a:t>DİN KÜLTÜRÜ: 		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YABANCI DİL: 		1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BOOKS PNG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251908"/>
            <a:ext cx="4104456" cy="1606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  <a:solidFill>
            <a:srgbClr val="92D050"/>
          </a:solidFill>
        </p:spPr>
        <p:txBody>
          <a:bodyPr/>
          <a:lstStyle/>
          <a:p>
            <a:r>
              <a:rPr lang="tr-TR" b="1" i="1" dirty="0" smtClean="0"/>
              <a:t>Merkezi Sınav Soru Tarzları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rgbClr val="FCFEB4"/>
          </a:solidFill>
        </p:spPr>
        <p:txBody>
          <a:bodyPr>
            <a:noAutofit/>
          </a:bodyPr>
          <a:lstStyle/>
          <a:p>
            <a:r>
              <a:rPr lang="tr-TR" sz="2600" dirty="0" smtClean="0"/>
              <a:t>Uzun metinli sorular veya fazla sayıda sözcük içeren yanıtlar olabiliyor. Bu da süre sorunu oluşturabilir. Bu nedenle </a:t>
            </a:r>
            <a:r>
              <a:rPr lang="tr-TR" sz="2600" b="1" dirty="0" smtClean="0"/>
              <a:t>okuma alışkanlığı olanlar</a:t>
            </a:r>
            <a:r>
              <a:rPr lang="tr-TR" sz="2600" dirty="0" smtClean="0"/>
              <a:t> sınavda avantajlı duruma geçebilecek.</a:t>
            </a:r>
          </a:p>
          <a:p>
            <a:r>
              <a:rPr lang="tr-TR" sz="2600" b="1" dirty="0" smtClean="0"/>
              <a:t>Tablo ve grafik okuma becerisi </a:t>
            </a:r>
            <a:r>
              <a:rPr lang="tr-TR" sz="2600" dirty="0" smtClean="0"/>
              <a:t>çok önemli; çünkü Türkçede bile bu tip sorulara yer verilmiş. </a:t>
            </a:r>
          </a:p>
          <a:p>
            <a:r>
              <a:rPr lang="tr-TR" sz="2600" dirty="0" smtClean="0"/>
              <a:t>Bilgiye ve ezbere dayalı olmayan; </a:t>
            </a:r>
            <a:r>
              <a:rPr lang="tr-TR" sz="2600" b="1" dirty="0" smtClean="0"/>
              <a:t>bilgiyi transfer etmeyi</a:t>
            </a:r>
            <a:r>
              <a:rPr lang="tr-TR" sz="2600" dirty="0" smtClean="0"/>
              <a:t> gerektiren sorular mevcut.</a:t>
            </a:r>
          </a:p>
          <a:p>
            <a:r>
              <a:rPr lang="tr-TR" sz="2600" dirty="0" smtClean="0"/>
              <a:t>Verilen bilgiyi </a:t>
            </a:r>
            <a:r>
              <a:rPr lang="tr-TR" sz="2600" b="1" dirty="0" smtClean="0"/>
              <a:t>yorumlama</a:t>
            </a:r>
            <a:r>
              <a:rPr lang="tr-TR" sz="2600" dirty="0" smtClean="0"/>
              <a:t> ve </a:t>
            </a:r>
            <a:r>
              <a:rPr lang="tr-TR" sz="2600" b="1" dirty="0" smtClean="0"/>
              <a:t>sentez</a:t>
            </a:r>
            <a:r>
              <a:rPr lang="tr-TR" sz="2600" dirty="0" smtClean="0"/>
              <a:t> yapabilme becerisi ölçülüyor.</a:t>
            </a:r>
          </a:p>
          <a:p>
            <a:r>
              <a:rPr lang="tr-TR" sz="2600" dirty="0" smtClean="0"/>
              <a:t>Akıl yürütme, analiz yapabilme gibi </a:t>
            </a:r>
            <a:r>
              <a:rPr lang="tr-TR" sz="2600" b="1" dirty="0" smtClean="0"/>
              <a:t>üst düzey düşünme becerileri</a:t>
            </a:r>
            <a:r>
              <a:rPr lang="tr-TR" sz="2600" dirty="0" smtClean="0"/>
              <a:t> gerektiren sorular bulunuyor.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5157192"/>
            <a:ext cx="6984776" cy="1700808"/>
          </a:xfrm>
        </p:spPr>
        <p:txBody>
          <a:bodyPr>
            <a:noAutofit/>
          </a:bodyPr>
          <a:lstStyle/>
          <a:p>
            <a:r>
              <a:rPr lang="tr-TR" sz="3500" dirty="0" err="1" smtClean="0">
                <a:latin typeface="Maiandra GD" pitchFamily="34" charset="0"/>
              </a:rPr>
              <a:t>LGS’ye</a:t>
            </a:r>
            <a:r>
              <a:rPr lang="tr-TR" sz="3500" dirty="0" smtClean="0">
                <a:latin typeface="Maiandra GD" pitchFamily="34" charset="0"/>
              </a:rPr>
              <a:t> dair konularda bilgi almak ve danışmak </a:t>
            </a:r>
            <a:r>
              <a:rPr lang="tr-TR" sz="3500" dirty="0" smtClean="0">
                <a:latin typeface="Maiandra GD" pitchFamily="34" charset="0"/>
              </a:rPr>
              <a:t>i</a:t>
            </a:r>
            <a:r>
              <a:rPr lang="tr-TR" sz="3500" dirty="0" smtClean="0">
                <a:latin typeface="Maiandra GD" pitchFamily="34" charset="0"/>
              </a:rPr>
              <a:t>sterseniz </a:t>
            </a:r>
            <a:br>
              <a:rPr lang="tr-TR" sz="3500" dirty="0" smtClean="0">
                <a:latin typeface="Maiandra GD" pitchFamily="34" charset="0"/>
              </a:rPr>
            </a:br>
            <a:r>
              <a:rPr lang="tr-TR" sz="3500" b="1" dirty="0" smtClean="0">
                <a:latin typeface="Maiandra GD" pitchFamily="34" charset="0"/>
              </a:rPr>
              <a:t>Rehberlik Servisine bekleriz</a:t>
            </a:r>
            <a:r>
              <a:rPr lang="tr-TR" sz="3500" dirty="0" smtClean="0">
                <a:latin typeface="Maiandra GD" pitchFamily="34" charset="0"/>
              </a:rPr>
              <a:t> </a:t>
            </a:r>
            <a:r>
              <a:rPr lang="tr-TR" sz="3500" dirty="0" smtClean="0">
                <a:latin typeface="Maiandra GD" pitchFamily="34" charset="0"/>
                <a:sym typeface="Wingdings" pitchFamily="2" charset="2"/>
              </a:rPr>
              <a:t></a:t>
            </a:r>
            <a:br>
              <a:rPr lang="tr-TR" sz="3500" dirty="0" smtClean="0">
                <a:latin typeface="Maiandra GD" pitchFamily="34" charset="0"/>
                <a:sym typeface="Wingdings" pitchFamily="2" charset="2"/>
              </a:rPr>
            </a:br>
            <a:endParaRPr lang="tr-TR" sz="3500" dirty="0">
              <a:latin typeface="Maiandra GD" pitchFamily="34" charset="0"/>
            </a:endParaRPr>
          </a:p>
        </p:txBody>
      </p:sp>
      <p:pic>
        <p:nvPicPr>
          <p:cNvPr id="3076" name="Picture 4" descr="10 Daily Activities of Successful Students"/>
          <p:cNvPicPr>
            <a:picLocks noChangeAspect="1" noChangeArrowheads="1"/>
          </p:cNvPicPr>
          <p:nvPr/>
        </p:nvPicPr>
        <p:blipFill>
          <a:blip r:embed="rId3" cstate="print"/>
          <a:srcRect r="24857"/>
          <a:stretch>
            <a:fillRect/>
          </a:stretch>
        </p:blipFill>
        <p:spPr bwMode="auto">
          <a:xfrm>
            <a:off x="1835696" y="0"/>
            <a:ext cx="6776539" cy="4509120"/>
          </a:xfrm>
          <a:prstGeom prst="rect">
            <a:avLst/>
          </a:prstGeom>
          <a:noFill/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0" y="0"/>
            <a:ext cx="1403648" cy="6858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Ş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i="1" dirty="0" smtClean="0">
                <a:latin typeface="+mj-lt"/>
                <a:ea typeface="+mj-ea"/>
                <a:cs typeface="+mj-cs"/>
              </a:rPr>
              <a:t>R</a:t>
            </a:r>
            <a:endParaRPr lang="tr-TR" sz="4400" b="1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275</Words>
  <Application>Microsoft Office PowerPoint</Application>
  <PresentationFormat>Ekran Gösterisi (4:3)</PresentationFormat>
  <Paragraphs>79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LİSELERE GEÇİŞ SİSTEMİ  (2020)</vt:lpstr>
      <vt:lpstr>LGS Nedir?</vt:lpstr>
      <vt:lpstr>Merkezi Sınav* Ne Zaman Yapılacak?</vt:lpstr>
      <vt:lpstr>Merkezi Sınavda  Soru Sayısı ve Sınav Süresi</vt:lpstr>
      <vt:lpstr>Sınav Kapsamındaki Dersler  ve Soru Sayıları</vt:lpstr>
      <vt:lpstr>Testlerin Katsayıları</vt:lpstr>
      <vt:lpstr>Merkezi Sınav Soru Tarzları</vt:lpstr>
      <vt:lpstr>LGS’ye dair konularda bilgi almak ve danışmak isterseniz  Rehberlik Servisine bekleriz 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LİSELERE  GEÇİŞ SİSTEMİ  (2020)</dc:title>
  <dc:creator>user</dc:creator>
  <cp:lastModifiedBy>user</cp:lastModifiedBy>
  <cp:revision>133</cp:revision>
  <dcterms:created xsi:type="dcterms:W3CDTF">2019-12-02T06:12:56Z</dcterms:created>
  <dcterms:modified xsi:type="dcterms:W3CDTF">2019-12-02T10:04:42Z</dcterms:modified>
</cp:coreProperties>
</file>