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62" r:id="rId4"/>
    <p:sldId id="263" r:id="rId5"/>
    <p:sldId id="264" r:id="rId6"/>
    <p:sldId id="265" r:id="rId7"/>
    <p:sldId id="266" r:id="rId8"/>
    <p:sldId id="267" r:id="rId9"/>
    <p:sldId id="257" r:id="rId10"/>
    <p:sldId id="278" r:id="rId11"/>
    <p:sldId id="272" r:id="rId12"/>
    <p:sldId id="273" r:id="rId13"/>
    <p:sldId id="274" r:id="rId14"/>
    <p:sldId id="258" r:id="rId15"/>
    <p:sldId id="259" r:id="rId16"/>
    <p:sldId id="260" r:id="rId17"/>
    <p:sldId id="268" r:id="rId18"/>
    <p:sldId id="269" r:id="rId19"/>
    <p:sldId id="270" r:id="rId20"/>
    <p:sldId id="271" r:id="rId21"/>
    <p:sldId id="275" r:id="rId22"/>
    <p:sldId id="276" r:id="rId23"/>
    <p:sldId id="277" r:id="rId24"/>
    <p:sldId id="279" r:id="rId25"/>
    <p:sldId id="280" r:id="rId26"/>
    <p:sldId id="281"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FF"/>
    <a:srgbClr val="FF66FF"/>
    <a:srgbClr val="CC00CC"/>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7" autoAdjust="0"/>
    <p:restoredTop sz="94598" autoAdjust="0"/>
  </p:normalViewPr>
  <p:slideViewPr>
    <p:cSldViewPr>
      <p:cViewPr>
        <p:scale>
          <a:sx n="109" d="100"/>
          <a:sy n="109" d="100"/>
        </p:scale>
        <p:origin x="-9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B81F7-80BF-410E-891F-7014DC040CB5}" type="datetimeFigureOut">
              <a:rPr lang="tr-TR" smtClean="0"/>
              <a:pPr/>
              <a:t>06.12.2019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B283D-C9BC-4386-9D6C-1CE7A0254303}" type="slidenum">
              <a:rPr lang="tr-TR" smtClean="0"/>
              <a:pPr/>
              <a:t>‹#›</a:t>
            </a:fld>
            <a:endParaRPr lang="tr-TR"/>
          </a:p>
        </p:txBody>
      </p:sp>
    </p:spTree>
    <p:extLst>
      <p:ext uri="{BB962C8B-B14F-4D97-AF65-F5344CB8AC3E}">
        <p14:creationId xmlns="" xmlns:p14="http://schemas.microsoft.com/office/powerpoint/2010/main" val="77139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8B283D-C9BC-4386-9D6C-1CE7A0254303}" type="slidenum">
              <a:rPr lang="tr-TR" smtClean="0"/>
              <a:pPr/>
              <a:t>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8B283D-C9BC-4386-9D6C-1CE7A0254303}" type="slidenum">
              <a:rPr lang="tr-TR" smtClean="0"/>
              <a:pPr/>
              <a:t>21</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98B283D-C9BC-4386-9D6C-1CE7A0254303}" type="slidenum">
              <a:rPr lang="tr-TR" smtClean="0"/>
              <a:pPr/>
              <a:t>23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06.12.2019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06.12.2019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7650" name="AutoShape 2" descr="students ile ilgili görsel sonucu"/>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7652" name="Picture 4" descr="students ile ilgili görsel sonucu"/>
          <p:cNvPicPr>
            <a:picLocks noChangeAspect="1" noChangeArrowheads="1"/>
          </p:cNvPicPr>
          <p:nvPr/>
        </p:nvPicPr>
        <p:blipFill>
          <a:blip r:embed="rId2" cstate="print"/>
          <a:srcRect/>
          <a:stretch>
            <a:fillRect/>
          </a:stretch>
        </p:blipFill>
        <p:spPr bwMode="auto">
          <a:xfrm>
            <a:off x="571472" y="1214446"/>
            <a:ext cx="8467593" cy="5643578"/>
          </a:xfrm>
          <a:prstGeom prst="rect">
            <a:avLst/>
          </a:prstGeom>
          <a:noFill/>
        </p:spPr>
      </p:pic>
      <p:sp>
        <p:nvSpPr>
          <p:cNvPr id="2" name="1 Başlık"/>
          <p:cNvSpPr>
            <a:spLocks noGrp="1"/>
          </p:cNvSpPr>
          <p:nvPr>
            <p:ph type="ctrTitle"/>
          </p:nvPr>
        </p:nvSpPr>
        <p:spPr>
          <a:xfrm>
            <a:off x="755576" y="514293"/>
            <a:ext cx="7772400" cy="1470025"/>
          </a:xfrm>
        </p:spPr>
        <p:txBody>
          <a:bodyPr/>
          <a:lstStyle/>
          <a:p>
            <a:r>
              <a:rPr lang="tr-TR" b="1" dirty="0" smtClean="0">
                <a:latin typeface="Cambria Math" pitchFamily="18" charset="0"/>
                <a:ea typeface="Cambria Math" pitchFamily="18" charset="0"/>
              </a:rPr>
              <a:t>VERİMLİ DERS ÇALIŞMAK İÇİN NELER YAPMALIYIZ?</a:t>
            </a:r>
            <a:endParaRPr lang="tr-TR" b="1" dirty="0">
              <a:latin typeface="Cambria Math" pitchFamily="18" charset="0"/>
              <a:ea typeface="Cambria Math" pitchFamily="18" charset="0"/>
            </a:endParaRPr>
          </a:p>
        </p:txBody>
      </p:sp>
      <p:sp>
        <p:nvSpPr>
          <p:cNvPr id="4" name="Metin kutusu 3"/>
          <p:cNvSpPr txBox="1"/>
          <p:nvPr/>
        </p:nvSpPr>
        <p:spPr>
          <a:xfrm>
            <a:off x="2267744" y="144961"/>
            <a:ext cx="4392488" cy="369332"/>
          </a:xfrm>
          <a:prstGeom prst="rect">
            <a:avLst/>
          </a:prstGeom>
          <a:noFill/>
        </p:spPr>
        <p:txBody>
          <a:bodyPr wrap="square" rtlCol="0">
            <a:spAutoFit/>
          </a:bodyPr>
          <a:lstStyle/>
          <a:p>
            <a:pPr algn="ctr"/>
            <a:r>
              <a:rPr lang="tr-TR" dirty="0" smtClean="0">
                <a:solidFill>
                  <a:schemeClr val="tx1">
                    <a:lumMod val="50000"/>
                    <a:lumOff val="50000"/>
                  </a:schemeClr>
                </a:solidFill>
              </a:rPr>
              <a:t>Psikolojik Danışman Aygül SATICI</a:t>
            </a:r>
            <a:endParaRPr lang="tr-TR" dirty="0">
              <a:solidFill>
                <a:schemeClr val="tx1">
                  <a:lumMod val="50000"/>
                  <a:lumOff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85728"/>
            <a:ext cx="9144000" cy="868346"/>
          </a:xfrm>
          <a:solidFill>
            <a:schemeClr val="accent5">
              <a:lumMod val="40000"/>
              <a:lumOff val="60000"/>
            </a:schemeClr>
          </a:solidFill>
        </p:spPr>
        <p:txBody>
          <a:bodyPr/>
          <a:lstStyle/>
          <a:p>
            <a:r>
              <a:rPr lang="tr-TR" b="1" dirty="0" smtClean="0"/>
              <a:t>Derste önemli yerleri not alın</a:t>
            </a:r>
            <a:endParaRPr lang="tr-TR" b="1" dirty="0"/>
          </a:p>
        </p:txBody>
      </p:sp>
      <p:sp>
        <p:nvSpPr>
          <p:cNvPr id="3" name="2 İçerik Yer Tutucusu"/>
          <p:cNvSpPr>
            <a:spLocks noGrp="1"/>
          </p:cNvSpPr>
          <p:nvPr>
            <p:ph idx="1"/>
          </p:nvPr>
        </p:nvSpPr>
        <p:spPr>
          <a:xfrm>
            <a:off x="428596" y="1357298"/>
            <a:ext cx="8229600" cy="4525963"/>
          </a:xfrm>
          <a:solidFill>
            <a:schemeClr val="tx2">
              <a:lumMod val="40000"/>
              <a:lumOff val="60000"/>
            </a:schemeClr>
          </a:solidFill>
        </p:spPr>
        <p:txBody>
          <a:bodyPr/>
          <a:lstStyle/>
          <a:p>
            <a:r>
              <a:rPr lang="tr-TR" dirty="0" smtClean="0"/>
              <a:t>Öğretmen konuyu anlatırken, bazen “şuna çok dikkat edin, burayı vurguluyorum, şunun altını çiziyorum, özetle, kısacası..” gibi sözler kullanır. Dikkat! Bunlar, konunun esas noktalarıdır. </a:t>
            </a:r>
            <a:r>
              <a:rPr lang="tr-TR" b="1" dirty="0" smtClean="0">
                <a:solidFill>
                  <a:srgbClr val="FF0000"/>
                </a:solidFill>
              </a:rPr>
              <a:t>İyi dinleyin ve mutlaka defterinize bu sözleri yazın. </a:t>
            </a:r>
            <a:endParaRPr lang="tr-TR" b="1" dirty="0">
              <a:solidFill>
                <a:srgbClr val="FF0000"/>
              </a:solidFill>
            </a:endParaRPr>
          </a:p>
        </p:txBody>
      </p:sp>
      <p:pic>
        <p:nvPicPr>
          <p:cNvPr id="18434" name="Picture 2" descr="taking notes ile ilgili görsel sonucu"/>
          <p:cNvPicPr>
            <a:picLocks noChangeAspect="1" noChangeArrowheads="1"/>
          </p:cNvPicPr>
          <p:nvPr/>
        </p:nvPicPr>
        <p:blipFill>
          <a:blip r:embed="rId2" cstate="print"/>
          <a:srcRect/>
          <a:stretch>
            <a:fillRect/>
          </a:stretch>
        </p:blipFill>
        <p:spPr bwMode="auto">
          <a:xfrm>
            <a:off x="5069272" y="4143380"/>
            <a:ext cx="4074728" cy="27146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accent6">
              <a:lumMod val="60000"/>
              <a:lumOff val="40000"/>
            </a:schemeClr>
          </a:solidFill>
        </p:spPr>
        <p:txBody>
          <a:bodyPr>
            <a:normAutofit/>
          </a:bodyPr>
          <a:lstStyle/>
          <a:p>
            <a:r>
              <a:rPr lang="tr-TR" b="1" dirty="0" smtClean="0"/>
              <a:t>Evdeki çalışma ortamınızı düzenleyin</a:t>
            </a:r>
            <a:endParaRPr lang="tr-TR" b="1" dirty="0"/>
          </a:p>
        </p:txBody>
      </p:sp>
      <p:sp>
        <p:nvSpPr>
          <p:cNvPr id="3" name="2 İçerik Yer Tutucusu"/>
          <p:cNvSpPr>
            <a:spLocks noGrp="1"/>
          </p:cNvSpPr>
          <p:nvPr>
            <p:ph idx="1"/>
          </p:nvPr>
        </p:nvSpPr>
        <p:spPr>
          <a:xfrm>
            <a:off x="357158" y="1785926"/>
            <a:ext cx="3757610" cy="4525963"/>
          </a:xfrm>
        </p:spPr>
        <p:txBody>
          <a:bodyPr/>
          <a:lstStyle/>
          <a:p>
            <a:r>
              <a:rPr lang="tr-TR" dirty="0" smtClean="0"/>
              <a:t>Ders çalışacağınız yer, birazdan söyleyeceğimiz şartlara uygunsa, çalışmanız verimli ve etkili olur. Aksi halde, boş yere çabalamış olursunuz.</a:t>
            </a:r>
            <a:endParaRPr lang="tr-TR" dirty="0"/>
          </a:p>
        </p:txBody>
      </p:sp>
      <p:pic>
        <p:nvPicPr>
          <p:cNvPr id="17410" name="Picture 2" descr="studying table ile ilgili görsel sonucu"/>
          <p:cNvPicPr>
            <a:picLocks noChangeAspect="1" noChangeArrowheads="1"/>
          </p:cNvPicPr>
          <p:nvPr/>
        </p:nvPicPr>
        <p:blipFill>
          <a:blip r:embed="rId2" cstate="print"/>
          <a:srcRect/>
          <a:stretch>
            <a:fillRect/>
          </a:stretch>
        </p:blipFill>
        <p:spPr bwMode="auto">
          <a:xfrm>
            <a:off x="4643406" y="1857364"/>
            <a:ext cx="4500594" cy="450059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852"/>
            <a:ext cx="9144000" cy="939784"/>
          </a:xfrm>
          <a:solidFill>
            <a:srgbClr val="00B050"/>
          </a:solidFill>
        </p:spPr>
        <p:txBody>
          <a:bodyPr/>
          <a:lstStyle/>
          <a:p>
            <a:r>
              <a:rPr lang="tr-TR" b="1" dirty="0" smtClean="0"/>
              <a:t>Çalışma ortamı nasıl olmalı?</a:t>
            </a:r>
            <a:endParaRPr lang="tr-TR" b="1" dirty="0"/>
          </a:p>
        </p:txBody>
      </p:sp>
      <p:sp>
        <p:nvSpPr>
          <p:cNvPr id="3" name="2 İçerik Yer Tutucusu"/>
          <p:cNvSpPr>
            <a:spLocks noGrp="1"/>
          </p:cNvSpPr>
          <p:nvPr>
            <p:ph idx="1"/>
          </p:nvPr>
        </p:nvSpPr>
        <p:spPr>
          <a:xfrm>
            <a:off x="357158" y="1285860"/>
            <a:ext cx="8229600" cy="4525963"/>
          </a:xfrm>
        </p:spPr>
        <p:txBody>
          <a:bodyPr/>
          <a:lstStyle/>
          <a:p>
            <a:r>
              <a:rPr lang="tr-TR" dirty="0" smtClean="0"/>
              <a:t>Sessiz, aydınlık, havadar olmalı.</a:t>
            </a:r>
          </a:p>
          <a:p>
            <a:r>
              <a:rPr lang="tr-TR" dirty="0" smtClean="0"/>
              <a:t>Teknolojik bütün aletler kapalı olmalı.</a:t>
            </a:r>
          </a:p>
          <a:p>
            <a:r>
              <a:rPr lang="tr-TR" dirty="0" smtClean="0"/>
              <a:t>Mümkünse çalışma masası olmalı. Masa düzenli ve sade olmalı.</a:t>
            </a:r>
          </a:p>
          <a:p>
            <a:r>
              <a:rPr lang="tr-TR" dirty="0" smtClean="0"/>
              <a:t>Çalışma masası yoksa, çalışma köşesi oluşturulmalı.</a:t>
            </a:r>
          </a:p>
          <a:p>
            <a:r>
              <a:rPr lang="tr-TR" dirty="0" smtClean="0"/>
              <a:t>Uzanarak değil, oturarak çalışılmalı.</a:t>
            </a:r>
            <a:endParaRPr lang="tr-TR" dirty="0"/>
          </a:p>
        </p:txBody>
      </p:sp>
      <p:pic>
        <p:nvPicPr>
          <p:cNvPr id="16386" name="Picture 2" descr="studying table png ile ilgili görsel sonucu"/>
          <p:cNvPicPr>
            <a:picLocks noChangeAspect="1" noChangeArrowheads="1"/>
          </p:cNvPicPr>
          <p:nvPr/>
        </p:nvPicPr>
        <p:blipFill>
          <a:blip r:embed="rId2" cstate="print"/>
          <a:srcRect/>
          <a:stretch>
            <a:fillRect/>
          </a:stretch>
        </p:blipFill>
        <p:spPr bwMode="auto">
          <a:xfrm>
            <a:off x="6357982" y="4286287"/>
            <a:ext cx="3000364" cy="300036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rgbClr val="00B0F0"/>
          </a:solidFill>
        </p:spPr>
        <p:txBody>
          <a:bodyPr/>
          <a:lstStyle/>
          <a:p>
            <a:r>
              <a:rPr lang="tr-TR" b="1" dirty="0" smtClean="0"/>
              <a:t>Fiziksel durumunuzu düzenleyin</a:t>
            </a:r>
            <a:endParaRPr lang="tr-TR" b="1" dirty="0"/>
          </a:p>
        </p:txBody>
      </p:sp>
      <p:pic>
        <p:nvPicPr>
          <p:cNvPr id="15362" name="Picture 2" descr="eating healthy ile ilgili görsel sonucu"/>
          <p:cNvPicPr>
            <a:picLocks noChangeAspect="1" noChangeArrowheads="1"/>
          </p:cNvPicPr>
          <p:nvPr/>
        </p:nvPicPr>
        <p:blipFill>
          <a:blip r:embed="rId2" cstate="print"/>
          <a:srcRect/>
          <a:stretch>
            <a:fillRect/>
          </a:stretch>
        </p:blipFill>
        <p:spPr bwMode="auto">
          <a:xfrm>
            <a:off x="1214414" y="2759269"/>
            <a:ext cx="6786610" cy="4241631"/>
          </a:xfrm>
          <a:prstGeom prst="rect">
            <a:avLst/>
          </a:prstGeom>
          <a:noFill/>
        </p:spPr>
      </p:pic>
      <p:sp>
        <p:nvSpPr>
          <p:cNvPr id="3" name="2 İçerik Yer Tutucusu"/>
          <p:cNvSpPr>
            <a:spLocks noGrp="1"/>
          </p:cNvSpPr>
          <p:nvPr>
            <p:ph idx="1"/>
          </p:nvPr>
        </p:nvSpPr>
        <p:spPr/>
        <p:txBody>
          <a:bodyPr/>
          <a:lstStyle/>
          <a:p>
            <a:r>
              <a:rPr lang="tr-TR" dirty="0" smtClean="0"/>
              <a:t>Ders çalışmaya başlamadan önce karnınız tok olmalı (ancak aşırı tokluk olmaz). </a:t>
            </a:r>
          </a:p>
          <a:p>
            <a:r>
              <a:rPr lang="tr-TR" dirty="0" smtClean="0"/>
              <a:t>Uykunuzu almış olmalısınız.</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accent3">
              <a:lumMod val="40000"/>
              <a:lumOff val="60000"/>
            </a:schemeClr>
          </a:solidFill>
        </p:spPr>
        <p:txBody>
          <a:bodyPr/>
          <a:lstStyle/>
          <a:p>
            <a:r>
              <a:rPr lang="tr-TR" b="1" dirty="0" smtClean="0"/>
              <a:t>Evde ders tekrarı yapın</a:t>
            </a:r>
            <a:endParaRPr lang="tr-TR" b="1" dirty="0"/>
          </a:p>
        </p:txBody>
      </p:sp>
      <p:sp>
        <p:nvSpPr>
          <p:cNvPr id="3" name="2 İçerik Yer Tutucusu"/>
          <p:cNvSpPr>
            <a:spLocks noGrp="1"/>
          </p:cNvSpPr>
          <p:nvPr>
            <p:ph idx="1"/>
          </p:nvPr>
        </p:nvSpPr>
        <p:spPr/>
        <p:txBody>
          <a:bodyPr/>
          <a:lstStyle/>
          <a:p>
            <a:r>
              <a:rPr lang="tr-TR" dirty="0" smtClean="0"/>
              <a:t>Eğer gün içinde tekrar yapmazsak, öğrendiklerimizin %70’ini unuturuz! </a:t>
            </a:r>
          </a:p>
          <a:p>
            <a:r>
              <a:rPr lang="tr-TR" dirty="0" smtClean="0"/>
              <a:t>Bu nedenle eve gelince o gün işlenen dersleri mutlaka tekrar edin. Böylece öğrendiğiniz bilgiler kalıcı hale gelir.</a:t>
            </a:r>
            <a:endParaRPr lang="tr-TR" dirty="0"/>
          </a:p>
        </p:txBody>
      </p:sp>
      <p:pic>
        <p:nvPicPr>
          <p:cNvPr id="14338" name="Picture 2" descr="studying ile ilgili görsel sonucu"/>
          <p:cNvPicPr>
            <a:picLocks noChangeAspect="1" noChangeArrowheads="1"/>
          </p:cNvPicPr>
          <p:nvPr/>
        </p:nvPicPr>
        <p:blipFill>
          <a:blip r:embed="rId2" cstate="print"/>
          <a:srcRect/>
          <a:stretch>
            <a:fillRect/>
          </a:stretch>
        </p:blipFill>
        <p:spPr bwMode="auto">
          <a:xfrm>
            <a:off x="5214910" y="4237297"/>
            <a:ext cx="3929090" cy="262070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accent6">
              <a:lumMod val="75000"/>
            </a:schemeClr>
          </a:solidFill>
        </p:spPr>
        <p:txBody>
          <a:bodyPr/>
          <a:lstStyle/>
          <a:p>
            <a:r>
              <a:rPr lang="tr-TR" b="1" dirty="0" smtClean="0"/>
              <a:t>Ödevleri küçümsemeyin!</a:t>
            </a:r>
            <a:endParaRPr lang="tr-TR" b="1" dirty="0"/>
          </a:p>
        </p:txBody>
      </p:sp>
      <p:sp>
        <p:nvSpPr>
          <p:cNvPr id="3" name="2 İçerik Yer Tutucusu"/>
          <p:cNvSpPr>
            <a:spLocks noGrp="1"/>
          </p:cNvSpPr>
          <p:nvPr>
            <p:ph idx="1"/>
          </p:nvPr>
        </p:nvSpPr>
        <p:spPr>
          <a:xfrm>
            <a:off x="4929190" y="1600200"/>
            <a:ext cx="3757610" cy="4525963"/>
          </a:xfrm>
        </p:spPr>
        <p:txBody>
          <a:bodyPr/>
          <a:lstStyle/>
          <a:p>
            <a:r>
              <a:rPr lang="tr-TR" dirty="0" smtClean="0"/>
              <a:t>Ödevler, “gereksiz bir görev” değildir. Ödev, öğrendiğimiz konuları pekiştirir. Bilgileri hafızamızda sağlamlaştırır.  </a:t>
            </a:r>
            <a:endParaRPr lang="tr-TR" dirty="0"/>
          </a:p>
        </p:txBody>
      </p:sp>
      <p:pic>
        <p:nvPicPr>
          <p:cNvPr id="13314" name="Picture 2" descr="homeworks ile ilgili görsel sonucu"/>
          <p:cNvPicPr>
            <a:picLocks noChangeAspect="1" noChangeArrowheads="1"/>
          </p:cNvPicPr>
          <p:nvPr/>
        </p:nvPicPr>
        <p:blipFill>
          <a:blip r:embed="rId2" cstate="print"/>
          <a:srcRect/>
          <a:stretch>
            <a:fillRect/>
          </a:stretch>
        </p:blipFill>
        <p:spPr bwMode="auto">
          <a:xfrm>
            <a:off x="214282" y="1785926"/>
            <a:ext cx="4714908" cy="471490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14290"/>
            <a:ext cx="9144000" cy="796908"/>
          </a:xfrm>
          <a:solidFill>
            <a:schemeClr val="accent2">
              <a:lumMod val="75000"/>
            </a:schemeClr>
          </a:solidFill>
        </p:spPr>
        <p:txBody>
          <a:bodyPr/>
          <a:lstStyle/>
          <a:p>
            <a:r>
              <a:rPr lang="tr-TR" b="1" dirty="0" smtClean="0">
                <a:solidFill>
                  <a:schemeClr val="bg1"/>
                </a:solidFill>
              </a:rPr>
              <a:t>Her gün bir konu çalışın</a:t>
            </a:r>
            <a:endParaRPr lang="tr-TR" b="1" dirty="0">
              <a:solidFill>
                <a:schemeClr val="bg1"/>
              </a:solidFill>
            </a:endParaRPr>
          </a:p>
        </p:txBody>
      </p:sp>
      <p:sp>
        <p:nvSpPr>
          <p:cNvPr id="3" name="2 İçerik Yer Tutucusu"/>
          <p:cNvSpPr>
            <a:spLocks noGrp="1"/>
          </p:cNvSpPr>
          <p:nvPr>
            <p:ph idx="1"/>
          </p:nvPr>
        </p:nvSpPr>
        <p:spPr>
          <a:xfrm>
            <a:off x="357158" y="1142984"/>
            <a:ext cx="8043890" cy="4525963"/>
          </a:xfrm>
        </p:spPr>
        <p:txBody>
          <a:bodyPr/>
          <a:lstStyle/>
          <a:p>
            <a:r>
              <a:rPr lang="tr-TR" dirty="0" smtClean="0"/>
              <a:t>Ders çalışma programına göre o gün hangi derse çalışacaksanız ona çalışın.</a:t>
            </a:r>
          </a:p>
          <a:p>
            <a:r>
              <a:rPr lang="tr-TR" dirty="0" smtClean="0"/>
              <a:t>O dersten hangi konuya çalışacağınızı önceden belirleyin.</a:t>
            </a:r>
          </a:p>
          <a:p>
            <a:r>
              <a:rPr lang="tr-TR" dirty="0" smtClean="0"/>
              <a:t>Daha önce programda belirtilen süre boyunca o konuyu çalışın.  </a:t>
            </a:r>
            <a:endParaRPr lang="tr-TR" dirty="0"/>
          </a:p>
        </p:txBody>
      </p:sp>
      <p:pic>
        <p:nvPicPr>
          <p:cNvPr id="12290" name="Picture 2" descr="studying ile ilgili görsel sonucu"/>
          <p:cNvPicPr>
            <a:picLocks noChangeAspect="1" noChangeArrowheads="1"/>
          </p:cNvPicPr>
          <p:nvPr/>
        </p:nvPicPr>
        <p:blipFill>
          <a:blip r:embed="rId2" cstate="print"/>
          <a:srcRect/>
          <a:stretch>
            <a:fillRect/>
          </a:stretch>
        </p:blipFill>
        <p:spPr bwMode="auto">
          <a:xfrm>
            <a:off x="5276097" y="4286257"/>
            <a:ext cx="3867903" cy="25717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3643306" cy="3357562"/>
          </a:xfrm>
          <a:solidFill>
            <a:schemeClr val="accent2">
              <a:lumMod val="40000"/>
              <a:lumOff val="60000"/>
            </a:schemeClr>
          </a:solidFill>
        </p:spPr>
        <p:txBody>
          <a:bodyPr>
            <a:normAutofit/>
          </a:bodyPr>
          <a:lstStyle/>
          <a:p>
            <a:r>
              <a:rPr lang="tr-TR" b="1" dirty="0" smtClean="0"/>
              <a:t>Ders çalışırken tekdüze olmayın</a:t>
            </a:r>
            <a:endParaRPr lang="tr-TR" b="1" dirty="0"/>
          </a:p>
        </p:txBody>
      </p:sp>
      <p:pic>
        <p:nvPicPr>
          <p:cNvPr id="11266" name="Picture 2" descr="planning ile ilgili görsel sonucu"/>
          <p:cNvPicPr>
            <a:picLocks noChangeAspect="1" noChangeArrowheads="1"/>
          </p:cNvPicPr>
          <p:nvPr/>
        </p:nvPicPr>
        <p:blipFill>
          <a:blip r:embed="rId2" cstate="print"/>
          <a:srcRect/>
          <a:stretch>
            <a:fillRect/>
          </a:stretch>
        </p:blipFill>
        <p:spPr bwMode="auto">
          <a:xfrm>
            <a:off x="0" y="4097979"/>
            <a:ext cx="4143372" cy="2760021"/>
          </a:xfrm>
          <a:prstGeom prst="rect">
            <a:avLst/>
          </a:prstGeom>
          <a:noFill/>
        </p:spPr>
      </p:pic>
      <p:sp>
        <p:nvSpPr>
          <p:cNvPr id="3" name="2 İçerik Yer Tutucusu"/>
          <p:cNvSpPr>
            <a:spLocks noGrp="1"/>
          </p:cNvSpPr>
          <p:nvPr>
            <p:ph idx="1"/>
          </p:nvPr>
        </p:nvSpPr>
        <p:spPr>
          <a:xfrm>
            <a:off x="4143372" y="500018"/>
            <a:ext cx="4643438" cy="6357982"/>
          </a:xfrm>
        </p:spPr>
        <p:txBody>
          <a:bodyPr>
            <a:normAutofit/>
          </a:bodyPr>
          <a:lstStyle/>
          <a:p>
            <a:r>
              <a:rPr lang="tr-TR" dirty="0" smtClean="0"/>
              <a:t>Çalışırken farklı yöntemler izleyin ki sıkılmayasınız. Sadece okuyarak çalışmak hem sizi bunaltır hem de iyi bir öğrenme sağlamaz. </a:t>
            </a:r>
          </a:p>
          <a:p>
            <a:r>
              <a:rPr lang="tr-TR" dirty="0" smtClean="0"/>
              <a:t>Okuyun; kendi kendinize anlatın; özet çıkarın; önemli kavramları renkli kalemlerle daire içine alın.</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accent3"/>
          </a:solidFill>
        </p:spPr>
        <p:txBody>
          <a:bodyPr/>
          <a:lstStyle/>
          <a:p>
            <a:r>
              <a:rPr lang="tr-TR" b="1" dirty="0" smtClean="0"/>
              <a:t>Zor konuları şemalaştırın</a:t>
            </a:r>
            <a:endParaRPr lang="tr-TR" b="1" dirty="0"/>
          </a:p>
        </p:txBody>
      </p:sp>
      <p:sp>
        <p:nvSpPr>
          <p:cNvPr id="3" name="2 İçerik Yer Tutucusu"/>
          <p:cNvSpPr>
            <a:spLocks noGrp="1"/>
          </p:cNvSpPr>
          <p:nvPr>
            <p:ph idx="1"/>
          </p:nvPr>
        </p:nvSpPr>
        <p:spPr/>
        <p:txBody>
          <a:bodyPr/>
          <a:lstStyle/>
          <a:p>
            <a:r>
              <a:rPr lang="tr-TR" dirty="0" smtClean="0"/>
              <a:t>Öğrendiğiniz konu zor ve karmaşıksa, onu grafik ya da şema haline getirin, öyle çalışın. Böylece bilgiler çok daha iyi biçimde akılda kalır ve konuları öğrenmek kolaylaşır. </a:t>
            </a:r>
            <a:endParaRPr lang="tr-TR" dirty="0"/>
          </a:p>
        </p:txBody>
      </p:sp>
      <p:pic>
        <p:nvPicPr>
          <p:cNvPr id="10242" name="Picture 2" descr="planning ile ilgili görsel sonucu"/>
          <p:cNvPicPr>
            <a:picLocks noChangeAspect="1" noChangeArrowheads="1"/>
          </p:cNvPicPr>
          <p:nvPr/>
        </p:nvPicPr>
        <p:blipFill>
          <a:blip r:embed="rId2" cstate="print"/>
          <a:srcRect/>
          <a:stretch>
            <a:fillRect/>
          </a:stretch>
        </p:blipFill>
        <p:spPr bwMode="auto">
          <a:xfrm>
            <a:off x="2000232" y="3857628"/>
            <a:ext cx="5338324" cy="300037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rgbClr val="FFFF00"/>
          </a:solidFill>
        </p:spPr>
        <p:txBody>
          <a:bodyPr/>
          <a:lstStyle/>
          <a:p>
            <a:r>
              <a:rPr lang="tr-TR" b="1" dirty="0" smtClean="0"/>
              <a:t>Ders çalıştıktan sonra mola verin</a:t>
            </a:r>
            <a:endParaRPr lang="tr-TR" b="1" dirty="0"/>
          </a:p>
        </p:txBody>
      </p:sp>
      <p:sp>
        <p:nvSpPr>
          <p:cNvPr id="3" name="2 İçerik Yer Tutucusu"/>
          <p:cNvSpPr>
            <a:spLocks noGrp="1"/>
          </p:cNvSpPr>
          <p:nvPr>
            <p:ph idx="1"/>
          </p:nvPr>
        </p:nvSpPr>
        <p:spPr/>
        <p:txBody>
          <a:bodyPr/>
          <a:lstStyle/>
          <a:p>
            <a:r>
              <a:rPr lang="tr-TR" dirty="0" smtClean="0"/>
              <a:t>40 dakikalık bir çalışmadan sonra kendinize 10 dakikalık bir mola verin.</a:t>
            </a:r>
          </a:p>
          <a:p>
            <a:r>
              <a:rPr lang="tr-TR" dirty="0" smtClean="0"/>
              <a:t>Çalışmadan sonra yorulan beynimizin molada dinlenmeye ihtiyacı vardır. </a:t>
            </a:r>
            <a:endParaRPr lang="tr-TR" dirty="0"/>
          </a:p>
        </p:txBody>
      </p:sp>
      <p:pic>
        <p:nvPicPr>
          <p:cNvPr id="9218" name="Picture 2" descr="take a break ile ilgili görsel sonucu"/>
          <p:cNvPicPr>
            <a:picLocks noChangeAspect="1" noChangeArrowheads="1"/>
          </p:cNvPicPr>
          <p:nvPr/>
        </p:nvPicPr>
        <p:blipFill>
          <a:blip r:embed="rId2" cstate="print"/>
          <a:srcRect/>
          <a:stretch>
            <a:fillRect/>
          </a:stretch>
        </p:blipFill>
        <p:spPr bwMode="auto">
          <a:xfrm>
            <a:off x="2143108" y="4000504"/>
            <a:ext cx="5084115" cy="285749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rgbClr val="00B050"/>
          </a:solidFill>
        </p:spPr>
        <p:txBody>
          <a:bodyPr/>
          <a:lstStyle/>
          <a:p>
            <a:r>
              <a:rPr lang="tr-TR" b="1" dirty="0" smtClean="0"/>
              <a:t>Kendine hedef belirle</a:t>
            </a:r>
            <a:endParaRPr lang="tr-TR" b="1" dirty="0"/>
          </a:p>
        </p:txBody>
      </p:sp>
      <p:sp>
        <p:nvSpPr>
          <p:cNvPr id="3" name="2 İçerik Yer Tutucusu"/>
          <p:cNvSpPr>
            <a:spLocks noGrp="1"/>
          </p:cNvSpPr>
          <p:nvPr>
            <p:ph idx="1"/>
          </p:nvPr>
        </p:nvSpPr>
        <p:spPr>
          <a:solidFill>
            <a:schemeClr val="accent3">
              <a:lumMod val="40000"/>
              <a:lumOff val="60000"/>
            </a:schemeClr>
          </a:solidFill>
        </p:spPr>
        <p:txBody>
          <a:bodyPr>
            <a:normAutofit lnSpcReduction="10000"/>
          </a:bodyPr>
          <a:lstStyle/>
          <a:p>
            <a:r>
              <a:rPr lang="tr-TR" dirty="0" smtClean="0"/>
              <a:t>Gelecekle ilgili bir hedefin ve gerçekçi hayallerin olsun.</a:t>
            </a:r>
          </a:p>
          <a:p>
            <a:r>
              <a:rPr lang="tr-TR" b="1" dirty="0" smtClean="0">
                <a:solidFill>
                  <a:srgbClr val="00B0F0"/>
                </a:solidFill>
              </a:rPr>
              <a:t>Hedefini kapasitene ve yeteneklerine göre belirle: İleride ne yapmak istiyorsun? Nasıl bir yaşam sürmek istersin? Amaçların neler? </a:t>
            </a:r>
          </a:p>
          <a:p>
            <a:r>
              <a:rPr lang="tr-TR" dirty="0" smtClean="0"/>
              <a:t>Hedefin olursa, ders dinlemek ve çalışmak sana kolay gelir. </a:t>
            </a:r>
          </a:p>
          <a:p>
            <a:r>
              <a:rPr lang="tr-TR" b="1" dirty="0" smtClean="0">
                <a:solidFill>
                  <a:srgbClr val="FF0000"/>
                </a:solidFill>
              </a:rPr>
              <a:t>Ama bir hedefin olmazsa, derslerden sıkılırsın ve geleceğin belirsizleşir. </a:t>
            </a:r>
            <a:endParaRPr lang="tr-TR"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accent5">
              <a:lumMod val="40000"/>
              <a:lumOff val="60000"/>
            </a:schemeClr>
          </a:solidFill>
        </p:spPr>
        <p:txBody>
          <a:bodyPr>
            <a:normAutofit/>
          </a:bodyPr>
          <a:lstStyle/>
          <a:p>
            <a:r>
              <a:rPr lang="tr-TR" b="1" dirty="0" smtClean="0"/>
              <a:t>Molada zihninizi yormayın; dinlenin</a:t>
            </a:r>
            <a:endParaRPr lang="tr-TR" b="1" dirty="0"/>
          </a:p>
        </p:txBody>
      </p:sp>
      <p:sp>
        <p:nvSpPr>
          <p:cNvPr id="3" name="2 İçerik Yer Tutucusu"/>
          <p:cNvSpPr>
            <a:spLocks noGrp="1"/>
          </p:cNvSpPr>
          <p:nvPr>
            <p:ph idx="1"/>
          </p:nvPr>
        </p:nvSpPr>
        <p:spPr/>
        <p:txBody>
          <a:bodyPr/>
          <a:lstStyle/>
          <a:p>
            <a:r>
              <a:rPr lang="tr-TR" dirty="0" smtClean="0"/>
              <a:t>Mola sırasında oturup dinlenebilirsin; hava alabilirsin; su içebilirsin. </a:t>
            </a:r>
          </a:p>
          <a:p>
            <a:r>
              <a:rPr lang="tr-TR" dirty="0" smtClean="0"/>
              <a:t>Ancak molada kitap okunmaz; TV izlenmez; bulmaca çözülmez. Çünkü bunlar hem zihnimizi yorar hem de ders çalışmaya geri dönmeyi engeller. </a:t>
            </a:r>
          </a:p>
        </p:txBody>
      </p:sp>
      <p:pic>
        <p:nvPicPr>
          <p:cNvPr id="8194" name="Picture 2" descr="take a break ile ilgili görsel sonucu"/>
          <p:cNvPicPr>
            <a:picLocks noChangeAspect="1" noChangeArrowheads="1"/>
          </p:cNvPicPr>
          <p:nvPr/>
        </p:nvPicPr>
        <p:blipFill>
          <a:blip r:embed="rId2" cstate="print"/>
          <a:srcRect/>
          <a:stretch>
            <a:fillRect/>
          </a:stretch>
        </p:blipFill>
        <p:spPr bwMode="auto">
          <a:xfrm>
            <a:off x="5429256" y="4461390"/>
            <a:ext cx="3714744" cy="239660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939784"/>
          </a:xfrm>
          <a:solidFill>
            <a:schemeClr val="accent6">
              <a:lumMod val="40000"/>
              <a:lumOff val="60000"/>
            </a:schemeClr>
          </a:solidFill>
        </p:spPr>
        <p:txBody>
          <a:bodyPr>
            <a:normAutofit/>
          </a:bodyPr>
          <a:lstStyle/>
          <a:p>
            <a:r>
              <a:rPr lang="tr-TR" b="1" dirty="0" smtClean="0"/>
              <a:t>Konuya çalıştıktan sonra test çözün</a:t>
            </a:r>
            <a:endParaRPr lang="tr-TR" b="1" dirty="0"/>
          </a:p>
        </p:txBody>
      </p:sp>
      <p:sp>
        <p:nvSpPr>
          <p:cNvPr id="3" name="2 İçerik Yer Tutucusu"/>
          <p:cNvSpPr>
            <a:spLocks noGrp="1"/>
          </p:cNvSpPr>
          <p:nvPr>
            <p:ph idx="1"/>
          </p:nvPr>
        </p:nvSpPr>
        <p:spPr/>
        <p:txBody>
          <a:bodyPr/>
          <a:lstStyle/>
          <a:p>
            <a:r>
              <a:rPr lang="tr-TR" dirty="0" smtClean="0"/>
              <a:t>Çalıştığınız konuya çalıştıktan sonra test çözüp, öğrendiklerinizi pekiştirin. </a:t>
            </a:r>
          </a:p>
          <a:p>
            <a:r>
              <a:rPr lang="tr-TR" dirty="0" smtClean="0"/>
              <a:t>Bunun içi “konu kavrama </a:t>
            </a:r>
            <a:r>
              <a:rPr lang="tr-TR" dirty="0" err="1" smtClean="0"/>
              <a:t>testleri”nden</a:t>
            </a:r>
            <a:r>
              <a:rPr lang="tr-TR" dirty="0" smtClean="0"/>
              <a:t> yararlanabilirsiniz. </a:t>
            </a:r>
            <a:endParaRPr lang="tr-TR" dirty="0"/>
          </a:p>
        </p:txBody>
      </p:sp>
      <p:pic>
        <p:nvPicPr>
          <p:cNvPr id="7170" name="Picture 2" descr="İlgili resim"/>
          <p:cNvPicPr>
            <a:picLocks noChangeAspect="1" noChangeArrowheads="1"/>
          </p:cNvPicPr>
          <p:nvPr/>
        </p:nvPicPr>
        <p:blipFill>
          <a:blip r:embed="rId3" cstate="print"/>
          <a:srcRect/>
          <a:stretch>
            <a:fillRect/>
          </a:stretch>
        </p:blipFill>
        <p:spPr bwMode="auto">
          <a:xfrm>
            <a:off x="4500562" y="3763582"/>
            <a:ext cx="4643438" cy="309441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rgbClr val="FFFF00"/>
          </a:solidFill>
        </p:spPr>
        <p:txBody>
          <a:bodyPr>
            <a:normAutofit/>
          </a:bodyPr>
          <a:lstStyle/>
          <a:p>
            <a:r>
              <a:rPr lang="tr-TR" b="1" dirty="0" smtClean="0"/>
              <a:t>Çalışma sonrası sevdiğiniz işle uğraşın</a:t>
            </a:r>
            <a:endParaRPr lang="tr-TR" b="1" dirty="0"/>
          </a:p>
        </p:txBody>
      </p:sp>
      <p:sp>
        <p:nvSpPr>
          <p:cNvPr id="3" name="2 İçerik Yer Tutucusu"/>
          <p:cNvSpPr>
            <a:spLocks noGrp="1"/>
          </p:cNvSpPr>
          <p:nvPr>
            <p:ph idx="1"/>
          </p:nvPr>
        </p:nvSpPr>
        <p:spPr>
          <a:solidFill>
            <a:srgbClr val="00B0F0"/>
          </a:solidFill>
        </p:spPr>
        <p:txBody>
          <a:bodyPr/>
          <a:lstStyle/>
          <a:p>
            <a:r>
              <a:rPr lang="tr-TR" dirty="0" smtClean="0"/>
              <a:t>Bilgisayarda oynamak, resim yapmak, kitap okumak, dışarıda arkadaşlarla vakit geçirmek.. Tüm bunları planınızı yerine getirdikten sonra gönül rahatlığıyla yapabilirsiniz.</a:t>
            </a:r>
          </a:p>
          <a:p>
            <a:r>
              <a:rPr lang="tr-TR" dirty="0" smtClean="0"/>
              <a:t>NOT: Sağlığınız ve psikolojinizin iyiliği için bilgisayarda </a:t>
            </a:r>
            <a:r>
              <a:rPr lang="tr-TR" b="1" dirty="0" smtClean="0"/>
              <a:t>en </a:t>
            </a:r>
            <a:r>
              <a:rPr lang="tr-TR" b="1" smtClean="0"/>
              <a:t>fazla 1.5 </a:t>
            </a:r>
            <a:r>
              <a:rPr lang="tr-TR" b="1" dirty="0" smtClean="0"/>
              <a:t>saat </a:t>
            </a:r>
            <a:r>
              <a:rPr lang="tr-TR" dirty="0" smtClean="0"/>
              <a:t>geçirin. </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rgbClr val="C00000"/>
          </a:solidFill>
        </p:spPr>
        <p:txBody>
          <a:bodyPr>
            <a:normAutofit/>
          </a:bodyPr>
          <a:lstStyle/>
          <a:p>
            <a:r>
              <a:rPr lang="tr-TR" b="1" dirty="0" smtClean="0">
                <a:solidFill>
                  <a:schemeClr val="bg1"/>
                </a:solidFill>
              </a:rPr>
              <a:t>Gerektiğinde “hayır” demesini bilin</a:t>
            </a:r>
            <a:endParaRPr lang="tr-TR" b="1" dirty="0">
              <a:solidFill>
                <a:schemeClr val="bg1"/>
              </a:solidFill>
            </a:endParaRPr>
          </a:p>
        </p:txBody>
      </p:sp>
      <p:pic>
        <p:nvPicPr>
          <p:cNvPr id="4098" name="Picture 2" descr="saying no ile ilgili görsel sonucu"/>
          <p:cNvPicPr>
            <a:picLocks noChangeAspect="1" noChangeArrowheads="1"/>
          </p:cNvPicPr>
          <p:nvPr/>
        </p:nvPicPr>
        <p:blipFill>
          <a:blip r:embed="rId3" cstate="print"/>
          <a:srcRect/>
          <a:stretch>
            <a:fillRect/>
          </a:stretch>
        </p:blipFill>
        <p:spPr bwMode="auto">
          <a:xfrm>
            <a:off x="2285984" y="4022519"/>
            <a:ext cx="4714907" cy="2835481"/>
          </a:xfrm>
          <a:prstGeom prst="rect">
            <a:avLst/>
          </a:prstGeom>
          <a:noFill/>
        </p:spPr>
      </p:pic>
      <p:sp>
        <p:nvSpPr>
          <p:cNvPr id="3" name="2 İçerik Yer Tutucusu"/>
          <p:cNvSpPr>
            <a:spLocks noGrp="1"/>
          </p:cNvSpPr>
          <p:nvPr>
            <p:ph idx="1"/>
          </p:nvPr>
        </p:nvSpPr>
        <p:spPr/>
        <p:txBody>
          <a:bodyPr/>
          <a:lstStyle/>
          <a:p>
            <a:r>
              <a:rPr lang="tr-TR" dirty="0" smtClean="0"/>
              <a:t>Arkadaşlarınız, ders çalışırken sizi ısrarla dışarıya çağırsa da, geleceğinizin sağlam olmasını istiyorsanız onu nazikçe reddedin: «Şimdi ders çalışıyorum; günlük planım bittikten sonra sana katılabilirim.»</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accent2">
              <a:lumMod val="20000"/>
              <a:lumOff val="80000"/>
            </a:schemeClr>
          </a:solidFill>
        </p:spPr>
        <p:txBody>
          <a:bodyPr/>
          <a:lstStyle/>
          <a:p>
            <a:r>
              <a:rPr lang="tr-TR" b="1" dirty="0" smtClean="0"/>
              <a:t>Arkadaşlarınızla dersleri tartışın</a:t>
            </a:r>
            <a:endParaRPr lang="tr-TR" b="1" dirty="0"/>
          </a:p>
        </p:txBody>
      </p:sp>
      <p:sp>
        <p:nvSpPr>
          <p:cNvPr id="3" name="2 İçerik Yer Tutucusu"/>
          <p:cNvSpPr>
            <a:spLocks noGrp="1"/>
          </p:cNvSpPr>
          <p:nvPr>
            <p:ph idx="1"/>
          </p:nvPr>
        </p:nvSpPr>
        <p:spPr/>
        <p:txBody>
          <a:bodyPr/>
          <a:lstStyle/>
          <a:p>
            <a:r>
              <a:rPr lang="tr-TR" dirty="0" smtClean="0"/>
              <a:t>Bir araya geldiğiniz zaman, bir süreyi de derste işlediğiniz konulara ayırın. Anlamadığınız ya da eksik kaldığınız yerleri birbirinize danışın. Böylelikle öğrendiklerinizi kontrol etmiş olursunuz. </a:t>
            </a:r>
            <a:endParaRPr lang="tr-TR" dirty="0"/>
          </a:p>
        </p:txBody>
      </p:sp>
      <p:pic>
        <p:nvPicPr>
          <p:cNvPr id="2050" name="Picture 2" descr="group student studying ile ilgili görsel sonucu"/>
          <p:cNvPicPr>
            <a:picLocks noChangeAspect="1" noChangeArrowheads="1"/>
          </p:cNvPicPr>
          <p:nvPr/>
        </p:nvPicPr>
        <p:blipFill>
          <a:blip r:embed="rId2" cstate="print"/>
          <a:srcRect/>
          <a:stretch>
            <a:fillRect/>
          </a:stretch>
        </p:blipFill>
        <p:spPr bwMode="auto">
          <a:xfrm>
            <a:off x="4571968" y="3809979"/>
            <a:ext cx="4572032" cy="304802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bg2">
              <a:lumMod val="75000"/>
            </a:schemeClr>
          </a:solidFill>
        </p:spPr>
        <p:txBody>
          <a:bodyPr>
            <a:normAutofit/>
          </a:bodyPr>
          <a:lstStyle/>
          <a:p>
            <a:r>
              <a:rPr lang="tr-TR" b="1" dirty="0" smtClean="0"/>
              <a:t>Sınav kaygısı yaşıyorsanız destek alın</a:t>
            </a:r>
            <a:endParaRPr lang="tr-TR" b="1" dirty="0"/>
          </a:p>
        </p:txBody>
      </p:sp>
      <p:sp>
        <p:nvSpPr>
          <p:cNvPr id="3" name="2 İçerik Yer Tutucusu"/>
          <p:cNvSpPr>
            <a:spLocks noGrp="1"/>
          </p:cNvSpPr>
          <p:nvPr>
            <p:ph idx="1"/>
          </p:nvPr>
        </p:nvSpPr>
        <p:spPr/>
        <p:txBody>
          <a:bodyPr/>
          <a:lstStyle/>
          <a:p>
            <a:r>
              <a:rPr lang="tr-TR" dirty="0" smtClean="0"/>
              <a:t>Eğer gereken çalışmayı yapmanıza rağmen sınavlarda arzu ettiğiniz başarıyı yakalayamıyorsanız; rehber öğretmeninize danışın. </a:t>
            </a:r>
            <a:endParaRPr lang="tr-TR" dirty="0"/>
          </a:p>
        </p:txBody>
      </p:sp>
      <p:pic>
        <p:nvPicPr>
          <p:cNvPr id="1026" name="Picture 2" descr="helping ile ilgili görsel sonucu"/>
          <p:cNvPicPr>
            <a:picLocks noChangeAspect="1" noChangeArrowheads="1"/>
          </p:cNvPicPr>
          <p:nvPr/>
        </p:nvPicPr>
        <p:blipFill>
          <a:blip r:embed="rId2" cstate="print"/>
          <a:srcRect/>
          <a:stretch>
            <a:fillRect/>
          </a:stretch>
        </p:blipFill>
        <p:spPr bwMode="auto">
          <a:xfrm>
            <a:off x="3594559" y="3643314"/>
            <a:ext cx="4925551" cy="321468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99FF"/>
          </a:solidFill>
        </p:spPr>
        <p:txBody>
          <a:bodyPr/>
          <a:lstStyle/>
          <a:p>
            <a:r>
              <a:rPr lang="tr-TR" b="1" dirty="0" smtClean="0"/>
              <a:t>TEŞEKKÜRLER</a:t>
            </a:r>
            <a:endParaRPr lang="tr-TR" b="1" dirty="0"/>
          </a:p>
        </p:txBody>
      </p:sp>
      <p:pic>
        <p:nvPicPr>
          <p:cNvPr id="43010" name="Picture 2" descr="THANKİNG ile ilgili görsel sonucu"/>
          <p:cNvPicPr>
            <a:picLocks noChangeAspect="1" noChangeArrowheads="1"/>
          </p:cNvPicPr>
          <p:nvPr/>
        </p:nvPicPr>
        <p:blipFill>
          <a:blip r:embed="rId2" cstate="print"/>
          <a:srcRect/>
          <a:stretch>
            <a:fillRect/>
          </a:stretch>
        </p:blipFill>
        <p:spPr bwMode="auto">
          <a:xfrm>
            <a:off x="428596" y="1643050"/>
            <a:ext cx="8343921" cy="52149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accent2">
              <a:lumMod val="60000"/>
              <a:lumOff val="40000"/>
            </a:schemeClr>
          </a:solidFill>
        </p:spPr>
        <p:txBody>
          <a:bodyPr/>
          <a:lstStyle/>
          <a:p>
            <a:r>
              <a:rPr lang="tr-TR" b="1" dirty="0" smtClean="0"/>
              <a:t>Hedef nasıl belirlenir?</a:t>
            </a:r>
            <a:endParaRPr lang="tr-TR" b="1" dirty="0"/>
          </a:p>
        </p:txBody>
      </p:sp>
      <p:sp>
        <p:nvSpPr>
          <p:cNvPr id="3" name="2 İçerik Yer Tutucusu"/>
          <p:cNvSpPr>
            <a:spLocks noGrp="1"/>
          </p:cNvSpPr>
          <p:nvPr>
            <p:ph idx="1"/>
          </p:nvPr>
        </p:nvSpPr>
        <p:spPr>
          <a:xfrm>
            <a:off x="0" y="1643050"/>
            <a:ext cx="8229600" cy="4525963"/>
          </a:xfrm>
          <a:solidFill>
            <a:schemeClr val="accent2">
              <a:lumMod val="20000"/>
              <a:lumOff val="80000"/>
            </a:schemeClr>
          </a:solidFill>
        </p:spPr>
        <p:txBody>
          <a:bodyPr/>
          <a:lstStyle/>
          <a:p>
            <a:r>
              <a:rPr lang="tr-TR" dirty="0" smtClean="0"/>
              <a:t>Önce “yakın hedefler”</a:t>
            </a:r>
          </a:p>
          <a:p>
            <a:r>
              <a:rPr lang="tr-TR" dirty="0" smtClean="0"/>
              <a:t>Sonra “uzak hedefler” belirlenir. </a:t>
            </a:r>
          </a:p>
          <a:p>
            <a:r>
              <a:rPr lang="tr-TR" b="1" dirty="0" smtClean="0"/>
              <a:t>Yakın hedef: </a:t>
            </a:r>
            <a:r>
              <a:rPr lang="tr-TR" dirty="0" smtClean="0"/>
              <a:t>Bulunduğun sınıfı başarıyla tamamlamaktır.</a:t>
            </a:r>
          </a:p>
          <a:p>
            <a:r>
              <a:rPr lang="tr-TR" b="1" dirty="0" smtClean="0"/>
              <a:t>Uzak hedef: </a:t>
            </a:r>
            <a:r>
              <a:rPr lang="tr-TR" dirty="0" smtClean="0"/>
              <a:t>İyi bir liseyi kazanmak. </a:t>
            </a:r>
          </a:p>
          <a:p>
            <a:pPr>
              <a:buNone/>
            </a:pPr>
            <a:r>
              <a:rPr lang="tr-TR" dirty="0" smtClean="0"/>
              <a:t>			      Üniversite okumak.</a:t>
            </a:r>
          </a:p>
          <a:p>
            <a:pPr>
              <a:buNone/>
            </a:pPr>
            <a:r>
              <a:rPr lang="tr-TR" dirty="0" smtClean="0"/>
              <a:t>		                (Seçtiğin bir meslek) olmak.</a:t>
            </a:r>
            <a:endParaRPr lang="tr-TR" dirty="0"/>
          </a:p>
        </p:txBody>
      </p:sp>
      <p:pic>
        <p:nvPicPr>
          <p:cNvPr id="25602" name="Picture 2" descr="ders çalışma programı ile ilgili görsel sonucu"/>
          <p:cNvPicPr>
            <a:picLocks noChangeAspect="1" noChangeArrowheads="1"/>
          </p:cNvPicPr>
          <p:nvPr/>
        </p:nvPicPr>
        <p:blipFill>
          <a:blip r:embed="rId2" cstate="print"/>
          <a:srcRect/>
          <a:stretch>
            <a:fillRect/>
          </a:stretch>
        </p:blipFill>
        <p:spPr bwMode="auto">
          <a:xfrm>
            <a:off x="7254212" y="4547735"/>
            <a:ext cx="1889788" cy="231026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accent4">
              <a:lumMod val="40000"/>
              <a:lumOff val="60000"/>
            </a:schemeClr>
          </a:solidFill>
        </p:spPr>
        <p:txBody>
          <a:bodyPr/>
          <a:lstStyle/>
          <a:p>
            <a:r>
              <a:rPr lang="tr-TR" b="1" dirty="0" smtClean="0"/>
              <a:t>Kararlı ve inançlı olun</a:t>
            </a:r>
            <a:endParaRPr lang="tr-TR" b="1" dirty="0"/>
          </a:p>
        </p:txBody>
      </p:sp>
      <p:pic>
        <p:nvPicPr>
          <p:cNvPr id="24578" name="Picture 2" descr="hard working students ile ilgili görsel sonucu"/>
          <p:cNvPicPr>
            <a:picLocks noChangeAspect="1" noChangeArrowheads="1"/>
          </p:cNvPicPr>
          <p:nvPr/>
        </p:nvPicPr>
        <p:blipFill>
          <a:blip r:embed="rId2" cstate="print"/>
          <a:srcRect/>
          <a:stretch>
            <a:fillRect/>
          </a:stretch>
        </p:blipFill>
        <p:spPr bwMode="auto">
          <a:xfrm>
            <a:off x="5214942" y="3929066"/>
            <a:ext cx="3600000" cy="2691000"/>
          </a:xfrm>
          <a:prstGeom prst="rect">
            <a:avLst/>
          </a:prstGeom>
          <a:noFill/>
        </p:spPr>
      </p:pic>
      <p:sp>
        <p:nvSpPr>
          <p:cNvPr id="3" name="2 İçerik Yer Tutucusu"/>
          <p:cNvSpPr>
            <a:spLocks noGrp="1"/>
          </p:cNvSpPr>
          <p:nvPr>
            <p:ph idx="1"/>
          </p:nvPr>
        </p:nvSpPr>
        <p:spPr/>
        <p:txBody>
          <a:bodyPr/>
          <a:lstStyle/>
          <a:p>
            <a:r>
              <a:rPr lang="tr-TR" dirty="0" smtClean="0"/>
              <a:t>Hedeflerinize ulaşmak için gereken kararlılığı gösterin. Belirlediğiniz hedeflere ulaşacağınıza inanın. </a:t>
            </a:r>
          </a:p>
          <a:p>
            <a:r>
              <a:rPr lang="tr-TR" dirty="0" smtClean="0"/>
              <a:t>Yapamayacağınıza dair olumsuz düşüncelerden uzak durun. </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accent5">
              <a:lumMod val="40000"/>
              <a:lumOff val="60000"/>
            </a:schemeClr>
          </a:solidFill>
        </p:spPr>
        <p:txBody>
          <a:bodyPr/>
          <a:lstStyle/>
          <a:p>
            <a:r>
              <a:rPr lang="tr-TR" b="1" dirty="0" smtClean="0"/>
              <a:t>Motive olun </a:t>
            </a:r>
            <a:endParaRPr lang="tr-TR" b="1" dirty="0"/>
          </a:p>
        </p:txBody>
      </p:sp>
      <p:sp>
        <p:nvSpPr>
          <p:cNvPr id="3" name="2 İçerik Yer Tutucusu"/>
          <p:cNvSpPr>
            <a:spLocks noGrp="1"/>
          </p:cNvSpPr>
          <p:nvPr>
            <p:ph idx="1"/>
          </p:nvPr>
        </p:nvSpPr>
        <p:spPr>
          <a:solidFill>
            <a:schemeClr val="accent6">
              <a:lumMod val="60000"/>
              <a:lumOff val="40000"/>
            </a:schemeClr>
          </a:solidFill>
        </p:spPr>
        <p:txBody>
          <a:bodyPr/>
          <a:lstStyle/>
          <a:p>
            <a:r>
              <a:rPr lang="tr-TR" b="1" dirty="0" smtClean="0">
                <a:solidFill>
                  <a:srgbClr val="CC00CC"/>
                </a:solidFill>
              </a:rPr>
              <a:t>Motive olmak ( hevesli olmak) istiyorsanız, bunu sadece siz başarabilirsiniz! </a:t>
            </a:r>
          </a:p>
          <a:p>
            <a:r>
              <a:rPr lang="tr-TR" dirty="0" smtClean="0"/>
              <a:t>Ne öğretmeniniz, ne anne-babanız sizi derslere karşı istekli hale getirebilir. </a:t>
            </a:r>
          </a:p>
          <a:p>
            <a:r>
              <a:rPr lang="tr-TR" dirty="0" smtClean="0"/>
              <a:t>Eğer gelecekteki hedefinize ulaşacağınıza inanırsanız, dersler sizin için daha keyifli hale gelir ve çalışmaya istekli olursunuz.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rgbClr val="FF0000"/>
          </a:solidFill>
        </p:spPr>
        <p:txBody>
          <a:bodyPr/>
          <a:lstStyle/>
          <a:p>
            <a:r>
              <a:rPr lang="tr-TR" b="1" dirty="0" smtClean="0">
                <a:solidFill>
                  <a:schemeClr val="bg1"/>
                </a:solidFill>
              </a:rPr>
              <a:t>Gününüzü planlayın</a:t>
            </a:r>
            <a:endParaRPr lang="tr-TR" b="1" dirty="0">
              <a:solidFill>
                <a:schemeClr val="bg1"/>
              </a:solidFill>
            </a:endParaRPr>
          </a:p>
        </p:txBody>
      </p:sp>
      <p:pic>
        <p:nvPicPr>
          <p:cNvPr id="22530" name="Picture 2" descr="planning ile ilgili görsel sonucu"/>
          <p:cNvPicPr>
            <a:picLocks noChangeAspect="1" noChangeArrowheads="1"/>
          </p:cNvPicPr>
          <p:nvPr/>
        </p:nvPicPr>
        <p:blipFill>
          <a:blip r:embed="rId2" cstate="print"/>
          <a:srcRect/>
          <a:stretch>
            <a:fillRect/>
          </a:stretch>
        </p:blipFill>
        <p:spPr bwMode="auto">
          <a:xfrm>
            <a:off x="4480262" y="4286257"/>
            <a:ext cx="4564844" cy="2571744"/>
          </a:xfrm>
          <a:prstGeom prst="rect">
            <a:avLst/>
          </a:prstGeom>
          <a:noFill/>
        </p:spPr>
      </p:pic>
      <p:sp>
        <p:nvSpPr>
          <p:cNvPr id="3" name="2 İçerik Yer Tutucusu"/>
          <p:cNvSpPr>
            <a:spLocks noGrp="1"/>
          </p:cNvSpPr>
          <p:nvPr>
            <p:ph idx="1"/>
          </p:nvPr>
        </p:nvSpPr>
        <p:spPr/>
        <p:txBody>
          <a:bodyPr/>
          <a:lstStyle/>
          <a:p>
            <a:r>
              <a:rPr lang="tr-TR" dirty="0" smtClean="0"/>
              <a:t>Yani, “ders çalışma programı” yapın. Bunu hazırlamak için rehber öğretmeninizden yardım alabilirsiniz. </a:t>
            </a:r>
          </a:p>
          <a:p>
            <a:r>
              <a:rPr lang="tr-TR" dirty="0" smtClean="0"/>
              <a:t>Ders çalışma programı, gün içinde sadece ders çalışmak değildir. Sevdiğiniz işleri de yapabileceğiniz şekilde o günü saatlere ayırmaktır. </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852"/>
            <a:ext cx="9144000" cy="1143000"/>
          </a:xfrm>
          <a:solidFill>
            <a:srgbClr val="CC00CC"/>
          </a:solidFill>
        </p:spPr>
        <p:txBody>
          <a:bodyPr/>
          <a:lstStyle/>
          <a:p>
            <a:r>
              <a:rPr lang="tr-TR" b="1" dirty="0" smtClean="0">
                <a:solidFill>
                  <a:schemeClr val="bg1"/>
                </a:solidFill>
              </a:rPr>
              <a:t>Ders çalışma programına uyun</a:t>
            </a:r>
            <a:endParaRPr lang="tr-TR" b="1" dirty="0">
              <a:solidFill>
                <a:schemeClr val="bg1"/>
              </a:solidFill>
            </a:endParaRPr>
          </a:p>
        </p:txBody>
      </p:sp>
      <p:sp>
        <p:nvSpPr>
          <p:cNvPr id="3" name="2 İçerik Yer Tutucusu"/>
          <p:cNvSpPr>
            <a:spLocks noGrp="1"/>
          </p:cNvSpPr>
          <p:nvPr>
            <p:ph idx="1"/>
          </p:nvPr>
        </p:nvSpPr>
        <p:spPr>
          <a:xfrm>
            <a:off x="357158" y="1571612"/>
            <a:ext cx="3686172" cy="4525963"/>
          </a:xfrm>
        </p:spPr>
        <p:txBody>
          <a:bodyPr>
            <a:normAutofit fontScale="85000" lnSpcReduction="10000"/>
          </a:bodyPr>
          <a:lstStyle/>
          <a:p>
            <a:r>
              <a:rPr lang="tr-TR" dirty="0" smtClean="0"/>
              <a:t>Hiçbir program, siz ona uymazsanız fayda getirmez. Tıpkı ilaçları kullanmamanın bizi iyileştirmeyeceği gibi..</a:t>
            </a:r>
          </a:p>
          <a:p>
            <a:r>
              <a:rPr lang="tr-TR" dirty="0" smtClean="0"/>
              <a:t>Eğer çalışmanızın karşılığını almak istiyorsanız, istikrarlı biçimde her gün programa uyun. </a:t>
            </a:r>
            <a:endParaRPr lang="tr-TR" dirty="0"/>
          </a:p>
        </p:txBody>
      </p:sp>
      <p:sp>
        <p:nvSpPr>
          <p:cNvPr id="21508" name="AutoShape 4"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10" name="AutoShape 6"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12" name="AutoShape 8"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14" name="AutoShape 10" descr="İ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1516" name="Picture 12" descr="İlgili resim"/>
          <p:cNvPicPr>
            <a:picLocks noChangeAspect="1" noChangeArrowheads="1"/>
          </p:cNvPicPr>
          <p:nvPr/>
        </p:nvPicPr>
        <p:blipFill>
          <a:blip r:embed="rId2" cstate="print"/>
          <a:srcRect/>
          <a:stretch>
            <a:fillRect/>
          </a:stretch>
        </p:blipFill>
        <p:spPr bwMode="auto">
          <a:xfrm>
            <a:off x="3937009" y="3929066"/>
            <a:ext cx="5206991" cy="2928934"/>
          </a:xfrm>
          <a:prstGeom prst="rect">
            <a:avLst/>
          </a:prstGeom>
          <a:noFill/>
        </p:spPr>
      </p:pic>
      <p:pic>
        <p:nvPicPr>
          <p:cNvPr id="21518" name="Picture 14" descr="İlgili resim"/>
          <p:cNvPicPr>
            <a:picLocks noChangeAspect="1" noChangeArrowheads="1"/>
          </p:cNvPicPr>
          <p:nvPr/>
        </p:nvPicPr>
        <p:blipFill>
          <a:blip r:embed="rId3" cstate="print"/>
          <a:srcRect/>
          <a:stretch>
            <a:fillRect/>
          </a:stretch>
        </p:blipFill>
        <p:spPr bwMode="auto">
          <a:xfrm>
            <a:off x="6000760" y="1391130"/>
            <a:ext cx="3143240" cy="239948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011222"/>
          </a:xfrm>
          <a:solidFill>
            <a:schemeClr val="accent2">
              <a:lumMod val="40000"/>
              <a:lumOff val="60000"/>
            </a:schemeClr>
          </a:solidFill>
        </p:spPr>
        <p:txBody>
          <a:bodyPr>
            <a:normAutofit fontScale="90000"/>
          </a:bodyPr>
          <a:lstStyle/>
          <a:p>
            <a:r>
              <a:rPr lang="tr-TR" b="1" dirty="0" smtClean="0"/>
              <a:t>Bahanelerden, üşengeçlikten uzak durun</a:t>
            </a:r>
            <a:endParaRPr lang="tr-TR" b="1" dirty="0"/>
          </a:p>
        </p:txBody>
      </p:sp>
      <p:sp>
        <p:nvSpPr>
          <p:cNvPr id="3" name="2 İçerik Yer Tutucusu"/>
          <p:cNvSpPr>
            <a:spLocks noGrp="1"/>
          </p:cNvSpPr>
          <p:nvPr>
            <p:ph idx="1"/>
          </p:nvPr>
        </p:nvSpPr>
        <p:spPr>
          <a:solidFill>
            <a:schemeClr val="accent6">
              <a:lumMod val="60000"/>
              <a:lumOff val="40000"/>
            </a:schemeClr>
          </a:solidFill>
        </p:spPr>
        <p:txBody>
          <a:bodyPr>
            <a:normAutofit lnSpcReduction="10000"/>
          </a:bodyPr>
          <a:lstStyle/>
          <a:p>
            <a:r>
              <a:rPr lang="tr-TR" dirty="0" smtClean="0"/>
              <a:t>“Canım şimdi ders çalışmak istemiyor” bir bahane değildir. Bir işi yapmak için her zaman gönülden bir istek duymayabiliriz. Bu nedenle yapmamız gereken “çalışmam gerekiyor” diyerek kararlı olup hemen dersin başına geçmektir.</a:t>
            </a:r>
          </a:p>
          <a:p>
            <a:r>
              <a:rPr lang="tr-TR" dirty="0" smtClean="0"/>
              <a:t>Üşengeçlik bizi rahatlatmaz; aksine çalışmamız gereken konuları biriktireceği için daha stresli olmamıza yol açar</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a:solidFill>
            <a:schemeClr val="accent3">
              <a:lumMod val="60000"/>
              <a:lumOff val="40000"/>
            </a:schemeClr>
          </a:solidFill>
        </p:spPr>
        <p:txBody>
          <a:bodyPr/>
          <a:lstStyle/>
          <a:p>
            <a:r>
              <a:rPr lang="tr-TR" b="1" dirty="0" smtClean="0"/>
              <a:t>Dersi çok iyi dinleyin</a:t>
            </a:r>
            <a:endParaRPr lang="tr-TR" b="1" dirty="0"/>
          </a:p>
        </p:txBody>
      </p:sp>
      <p:sp>
        <p:nvSpPr>
          <p:cNvPr id="3" name="2 İçerik Yer Tutucusu"/>
          <p:cNvSpPr>
            <a:spLocks noGrp="1"/>
          </p:cNvSpPr>
          <p:nvPr>
            <p:ph idx="1"/>
          </p:nvPr>
        </p:nvSpPr>
        <p:spPr>
          <a:xfrm>
            <a:off x="500034" y="1857364"/>
            <a:ext cx="8229600" cy="4525963"/>
          </a:xfrm>
          <a:solidFill>
            <a:schemeClr val="accent2">
              <a:lumMod val="40000"/>
              <a:lumOff val="60000"/>
            </a:schemeClr>
          </a:solidFill>
        </p:spPr>
        <p:txBody>
          <a:bodyPr/>
          <a:lstStyle/>
          <a:p>
            <a:r>
              <a:rPr lang="tr-TR" dirty="0" smtClean="0"/>
              <a:t>“Ders, derste öğrenilir” sözüne inanın! Bir konuyu iyice öğrenmek için sınıfta öğretmeninizi dikkatlice dinleyin. Böylelikle eve gidince ders tekrarı yaparken zorlanmazsınız. </a:t>
            </a:r>
          </a:p>
        </p:txBody>
      </p:sp>
      <p:pic>
        <p:nvPicPr>
          <p:cNvPr id="19458" name="Picture 2" descr="İlgili resim"/>
          <p:cNvPicPr>
            <a:picLocks noChangeAspect="1" noChangeArrowheads="1"/>
          </p:cNvPicPr>
          <p:nvPr/>
        </p:nvPicPr>
        <p:blipFill>
          <a:blip r:embed="rId2" cstate="print"/>
          <a:srcRect/>
          <a:stretch>
            <a:fillRect/>
          </a:stretch>
        </p:blipFill>
        <p:spPr bwMode="auto">
          <a:xfrm>
            <a:off x="5118816" y="4357694"/>
            <a:ext cx="4025184" cy="2500306"/>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854</Words>
  <Application>Microsoft Office PowerPoint</Application>
  <PresentationFormat>Ekran Gösterisi (4:3)</PresentationFormat>
  <Paragraphs>81</Paragraphs>
  <Slides>26</Slides>
  <Notes>3</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VERİMLİ DERS ÇALIŞMAK İÇİN NELER YAPMALIYIZ?</vt:lpstr>
      <vt:lpstr>Kendine hedef belirle</vt:lpstr>
      <vt:lpstr>Hedef nasıl belirlenir?</vt:lpstr>
      <vt:lpstr>Kararlı ve inançlı olun</vt:lpstr>
      <vt:lpstr>Motive olun </vt:lpstr>
      <vt:lpstr>Gününüzü planlayın</vt:lpstr>
      <vt:lpstr>Ders çalışma programına uyun</vt:lpstr>
      <vt:lpstr>Bahanelerden, üşengeçlikten uzak durun</vt:lpstr>
      <vt:lpstr>Dersi çok iyi dinleyin</vt:lpstr>
      <vt:lpstr>Derste önemli yerleri not alın</vt:lpstr>
      <vt:lpstr>Evdeki çalışma ortamınızı düzenleyin</vt:lpstr>
      <vt:lpstr>Çalışma ortamı nasıl olmalı?</vt:lpstr>
      <vt:lpstr>Fiziksel durumunuzu düzenleyin</vt:lpstr>
      <vt:lpstr>Evde ders tekrarı yapın</vt:lpstr>
      <vt:lpstr>Ödevleri küçümsemeyin!</vt:lpstr>
      <vt:lpstr>Her gün bir konu çalışın</vt:lpstr>
      <vt:lpstr>Ders çalışırken tekdüze olmayın</vt:lpstr>
      <vt:lpstr>Zor konuları şemalaştırın</vt:lpstr>
      <vt:lpstr>Ders çalıştıktan sonra mola verin</vt:lpstr>
      <vt:lpstr>Molada zihninizi yormayın; dinlenin</vt:lpstr>
      <vt:lpstr>Konuya çalıştıktan sonra test çözün</vt:lpstr>
      <vt:lpstr>Çalışma sonrası sevdiğiniz işle uğraşın</vt:lpstr>
      <vt:lpstr>Gerektiğinde “hayır” demesini bilin</vt:lpstr>
      <vt:lpstr>Arkadaşlarınızla dersleri tartışın</vt:lpstr>
      <vt:lpstr>Sınav kaygısı yaşıyorsanız destek alın</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ÇALIŞMAK İÇİN NELER YAPMALIYIZ?</dc:title>
  <dc:creator>Eyüp Karagözoğlu</dc:creator>
  <cp:lastModifiedBy>user</cp:lastModifiedBy>
  <cp:revision>129</cp:revision>
  <dcterms:created xsi:type="dcterms:W3CDTF">2016-12-11T14:15:17Z</dcterms:created>
  <dcterms:modified xsi:type="dcterms:W3CDTF">2019-12-06T05:57:08Z</dcterms:modified>
</cp:coreProperties>
</file>