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8" r:id="rId9"/>
    <p:sldId id="260" r:id="rId10"/>
    <p:sldId id="25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B4"/>
    <a:srgbClr val="E2BEDD"/>
    <a:srgbClr val="F7A9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 rot="16200000">
            <a:off x="6880902" y="495191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©</a:t>
            </a:r>
            <a:r>
              <a:rPr lang="tr-TR" sz="1600" dirty="0" err="1" smtClean="0"/>
              <a:t>Aygül</a:t>
            </a:r>
            <a:r>
              <a:rPr lang="tr-TR" sz="1600" dirty="0" smtClean="0"/>
              <a:t> SATICI </a:t>
            </a:r>
            <a:r>
              <a:rPr lang="tr-TR" sz="1600" dirty="0" smtClean="0"/>
              <a:t>(Okul </a:t>
            </a:r>
            <a:r>
              <a:rPr lang="tr-TR" sz="1600" dirty="0" smtClean="0"/>
              <a:t>Rehber </a:t>
            </a:r>
            <a:r>
              <a:rPr lang="tr-TR" sz="1600" dirty="0" smtClean="0"/>
              <a:t>Öğretmeni) </a:t>
            </a:r>
            <a:endParaRPr lang="tr-TR" sz="1600" dirty="0"/>
          </a:p>
        </p:txBody>
      </p:sp>
      <p:sp>
        <p:nvSpPr>
          <p:cNvPr id="13314" name="AutoShape 2" descr="VELİ AKADEMİLERİ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16" name="AutoShape 4" descr="VELİ AKADEMİLERİ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2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95500"/>
            <a:ext cx="7143750" cy="4762500"/>
          </a:xfrm>
          <a:prstGeom prst="rect">
            <a:avLst/>
          </a:prstGeom>
          <a:noFill/>
        </p:spPr>
      </p:pic>
      <p:sp>
        <p:nvSpPr>
          <p:cNvPr id="13320" name="AutoShape 8" descr="VELİ AKADEMİLERİ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22" name="AutoShape 10" descr="VELİ AKADEMİLERİ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4" name="Picture 1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017"/>
            <a:ext cx="2191209" cy="162879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908304" cy="1470025"/>
          </a:xfrm>
        </p:spPr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00B050"/>
                </a:solidFill>
              </a:rPr>
              <a:t>AİLE İÇİ İLETİŞİM</a:t>
            </a:r>
            <a:r>
              <a:rPr lang="tr-TR" sz="5500" b="1" dirty="0" smtClean="0"/>
              <a:t/>
            </a:r>
            <a:br>
              <a:rPr lang="tr-TR" sz="5500" b="1" dirty="0" smtClean="0"/>
            </a:br>
            <a:r>
              <a:rPr lang="tr-TR" sz="3300" b="1" i="1" dirty="0" smtClean="0"/>
              <a:t>Anlaşıldığını düşünen çocuktan daha mutlusu yoktur..</a:t>
            </a:r>
            <a:endParaRPr lang="tr-TR" sz="3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tr-TR" b="1" i="1" dirty="0" smtClean="0"/>
              <a:t>Ailede İletişim Nasıl Olmalı?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733256"/>
            <a:ext cx="1296144" cy="648072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ANNE</a:t>
            </a:r>
            <a:endParaRPr lang="tr-TR" b="1" dirty="0"/>
          </a:p>
        </p:txBody>
      </p:sp>
      <p:sp>
        <p:nvSpPr>
          <p:cNvPr id="4" name="3 İkizkenar Üçgen"/>
          <p:cNvSpPr/>
          <p:nvPr/>
        </p:nvSpPr>
        <p:spPr>
          <a:xfrm>
            <a:off x="1547664" y="3068960"/>
            <a:ext cx="5544616" cy="3384376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7380312" y="5733256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b="1" dirty="0" smtClean="0"/>
              <a:t>BABA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491880" y="2060848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ÇOCUKLAR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Oval"/>
          <p:cNvSpPr/>
          <p:nvPr/>
        </p:nvSpPr>
        <p:spPr>
          <a:xfrm>
            <a:off x="2771800" y="3744416"/>
            <a:ext cx="3024336" cy="27089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2915816" y="4149080"/>
            <a:ext cx="1368152" cy="15841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500" b="1" dirty="0" smtClean="0"/>
              <a:t>*</a:t>
            </a: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Sevgi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500" b="1" dirty="0" smtClean="0"/>
              <a:t>*Saygı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*Güven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500" b="1" dirty="0" smtClean="0"/>
              <a:t>*Empati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500" b="1" dirty="0" smtClean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4067944" y="4149080"/>
            <a:ext cx="1440160" cy="15841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*İlgi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500" b="1" dirty="0" smtClean="0"/>
              <a:t>*Sabır 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*Nezaket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500" b="1" dirty="0" smtClean="0"/>
              <a:t>*Anlayış</a:t>
            </a: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İnsanları Okuma Sanatı: Beden D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692696"/>
            <a:ext cx="5760640" cy="1143000"/>
          </a:xfrm>
        </p:spPr>
        <p:txBody>
          <a:bodyPr>
            <a:noAutofit/>
          </a:bodyPr>
          <a:lstStyle/>
          <a:p>
            <a:r>
              <a:rPr lang="tr-TR" sz="4500" b="1" i="1" dirty="0" smtClean="0">
                <a:solidFill>
                  <a:schemeClr val="accent2">
                    <a:lumMod val="75000"/>
                  </a:schemeClr>
                </a:solidFill>
              </a:rPr>
              <a:t>Anne-Baba Arasındaki </a:t>
            </a:r>
            <a:br>
              <a:rPr lang="tr-TR" sz="45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500" b="1" i="1" dirty="0" smtClean="0">
                <a:solidFill>
                  <a:schemeClr val="accent2">
                    <a:lumMod val="75000"/>
                  </a:schemeClr>
                </a:solidFill>
              </a:rPr>
              <a:t>İletişim</a:t>
            </a:r>
            <a:endParaRPr lang="tr-TR" sz="45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420888"/>
            <a:ext cx="5040560" cy="4121299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Evin huzuruna doğrudan etki ettiği unutulmamalı</a:t>
            </a:r>
          </a:p>
          <a:p>
            <a:r>
              <a:rPr lang="tr-TR" dirty="0" smtClean="0"/>
              <a:t>Saygı ve sevgi temel eksende olmalı</a:t>
            </a:r>
          </a:p>
          <a:p>
            <a:r>
              <a:rPr lang="tr-TR" dirty="0" smtClean="0"/>
              <a:t>Çocuklara doğru model olunmalı</a:t>
            </a:r>
          </a:p>
          <a:p>
            <a:r>
              <a:rPr lang="tr-TR" dirty="0" smtClean="0"/>
              <a:t>Problemler kavga veya küs durmayla değil konuşarak çözülmeli</a:t>
            </a:r>
          </a:p>
          <a:p>
            <a:r>
              <a:rPr lang="tr-TR" dirty="0" smtClean="0"/>
              <a:t>Çocuklar dert ortağı yapılmamalı (annen şöyle yapıyor, baban şöyle yapıyor vb)</a:t>
            </a:r>
          </a:p>
          <a:p>
            <a:r>
              <a:rPr lang="tr-TR" dirty="0" smtClean="0"/>
              <a:t>Çocuk yetiştirme konusunda tutarlı olmalı</a:t>
            </a:r>
          </a:p>
          <a:p>
            <a:r>
              <a:rPr lang="tr-TR" dirty="0" smtClean="0"/>
              <a:t>Baba ev içi işlerde sorumluluk alarak çocuklara örnek olmalı</a:t>
            </a:r>
            <a:endParaRPr lang="tr-TR" dirty="0"/>
          </a:p>
        </p:txBody>
      </p:sp>
      <p:pic>
        <p:nvPicPr>
          <p:cNvPr id="22530" name="Picture 2" descr="mother father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9186"/>
          <a:stretch>
            <a:fillRect/>
          </a:stretch>
        </p:blipFill>
        <p:spPr bwMode="auto">
          <a:xfrm>
            <a:off x="5969000" y="4121696"/>
            <a:ext cx="3175000" cy="2736304"/>
          </a:xfrm>
          <a:prstGeom prst="rect">
            <a:avLst/>
          </a:prstGeom>
          <a:noFill/>
        </p:spPr>
      </p:pic>
      <p:pic>
        <p:nvPicPr>
          <p:cNvPr id="22532" name="Picture 4" descr="mother fath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3059832" cy="317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Anne-Baba ile Çocuklar Arasındaki İletişim</a:t>
            </a:r>
            <a:endParaRPr lang="tr-TR" b="1" i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mother father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9005" r="24989"/>
          <a:stretch>
            <a:fillRect/>
          </a:stretch>
        </p:blipFill>
        <p:spPr bwMode="auto">
          <a:xfrm>
            <a:off x="7127776" y="2716407"/>
            <a:ext cx="2016224" cy="414159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16832"/>
            <a:ext cx="6768752" cy="4797151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Çocukların kişiliğine saygı duyulmalı</a:t>
            </a:r>
          </a:p>
          <a:p>
            <a:r>
              <a:rPr lang="tr-TR" dirty="0" smtClean="0"/>
              <a:t>Çocukların duygu ve düşüncelerine değer verilmeli</a:t>
            </a:r>
          </a:p>
          <a:p>
            <a:r>
              <a:rPr lang="tr-TR" b="1" dirty="0" smtClean="0"/>
              <a:t>Sevgi, hissettirilerek sunulmalı</a:t>
            </a:r>
          </a:p>
          <a:p>
            <a:r>
              <a:rPr lang="tr-TR" dirty="0" smtClean="0"/>
              <a:t>Yapıcı, sevecen ve uygun sözcükler seçilmeli</a:t>
            </a:r>
          </a:p>
          <a:p>
            <a:r>
              <a:rPr lang="tr-TR" dirty="0" smtClean="0"/>
              <a:t>Sevimli bir ses tonu kullanılmalı</a:t>
            </a:r>
          </a:p>
          <a:p>
            <a:r>
              <a:rPr lang="tr-TR" dirty="0" smtClean="0"/>
              <a:t>Anlattığı konular mutlaka ilgiyle dinlenilmeli</a:t>
            </a:r>
          </a:p>
          <a:p>
            <a:r>
              <a:rPr lang="tr-TR" b="1" dirty="0" smtClean="0"/>
              <a:t>Empati yapılmalı</a:t>
            </a:r>
          </a:p>
          <a:p>
            <a:r>
              <a:rPr lang="tr-TR" dirty="0" smtClean="0"/>
              <a:t>Suçlama, yargılama, alay etme, küçümseme, hakaret etme gibi yanlışlardan uzak durulmalı</a:t>
            </a:r>
          </a:p>
          <a:p>
            <a:r>
              <a:rPr lang="tr-TR" dirty="0" smtClean="0"/>
              <a:t>Ev içinde yaşına uygun sorumluluk verilmeli</a:t>
            </a:r>
          </a:p>
          <a:p>
            <a:r>
              <a:rPr lang="tr-TR" dirty="0" smtClean="0"/>
              <a:t>Sorunlar asla şiddetle değil, konuşarak çözülmeli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 l="11480" r="8459"/>
          <a:stretch>
            <a:fillRect/>
          </a:stretch>
        </p:blipFill>
        <p:spPr bwMode="auto">
          <a:xfrm>
            <a:off x="0" y="188640"/>
            <a:ext cx="9144000" cy="649293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tr-TR" b="1" i="1" dirty="0" smtClean="0">
                <a:solidFill>
                  <a:srgbClr val="0070C0"/>
                </a:solidFill>
              </a:rPr>
              <a:t>Aile Kültürü Oluşturun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Akşamları ailece sohbet edeceğiniz özel zamanlar belirleyin</a:t>
            </a:r>
          </a:p>
          <a:p>
            <a:r>
              <a:rPr lang="tr-TR" dirty="0" smtClean="0"/>
              <a:t>Haftanın bazı günleri:</a:t>
            </a:r>
          </a:p>
          <a:p>
            <a:r>
              <a:rPr lang="tr-TR" dirty="0" smtClean="0"/>
              <a:t>Ailece film izleyin</a:t>
            </a:r>
          </a:p>
          <a:p>
            <a:r>
              <a:rPr lang="tr-TR" dirty="0" smtClean="0"/>
              <a:t>Ailece oyun oynayın</a:t>
            </a:r>
          </a:p>
          <a:p>
            <a:r>
              <a:rPr lang="tr-TR" dirty="0" smtClean="0"/>
              <a:t>Ailece gezintiye çıkın</a:t>
            </a:r>
          </a:p>
          <a:p>
            <a:r>
              <a:rPr lang="tr-TR" dirty="0" smtClean="0"/>
              <a:t>Ailedeki tüm bireylerin </a:t>
            </a:r>
          </a:p>
          <a:p>
            <a:pPr>
              <a:buNone/>
            </a:pPr>
            <a:r>
              <a:rPr lang="tr-TR" dirty="0" smtClean="0"/>
              <a:t>	fikirlerini sorun ve görüşlerine</a:t>
            </a:r>
          </a:p>
          <a:p>
            <a:pPr>
              <a:buNone/>
            </a:pPr>
            <a:r>
              <a:rPr lang="tr-TR" dirty="0" smtClean="0"/>
              <a:t>	değer verin.</a:t>
            </a:r>
          </a:p>
          <a:p>
            <a:r>
              <a:rPr lang="tr-TR" dirty="0" smtClean="0"/>
              <a:t>Ailenizin kurallarını </a:t>
            </a:r>
          </a:p>
          <a:p>
            <a:pPr>
              <a:buNone/>
            </a:pPr>
            <a:r>
              <a:rPr lang="tr-TR" dirty="0" smtClean="0"/>
              <a:t>	belirlemek için belli aralıklarla toplantı yapın.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i="1" dirty="0" smtClean="0"/>
              <a:t>	İletişim Nedir?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116832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rebuchet MS" pitchFamily="34" charset="0"/>
              </a:rPr>
              <a:t>Neyi, kime, ne zaman, nerede ve nasıl söyleyeceğimize karar vermektir.</a:t>
            </a:r>
          </a:p>
          <a:p>
            <a:r>
              <a:rPr lang="tr-TR" dirty="0" smtClean="0">
                <a:latin typeface="Trebuchet MS" pitchFamily="34" charset="0"/>
              </a:rPr>
              <a:t>Duygu ve düşüncelerin karşılıklı alışverişidir. 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2052" name="Picture 4" descr="https://www.kariyer.net/ik-blog/wp-content/uploads/2016/09/ILETISIM93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09728"/>
            <a:ext cx="4896544" cy="2448272"/>
          </a:xfrm>
          <a:prstGeom prst="rect">
            <a:avLst/>
          </a:prstGeom>
          <a:noFill/>
        </p:spPr>
      </p:pic>
      <p:pic>
        <p:nvPicPr>
          <p:cNvPr id="2054" name="Picture 6" descr="iletişim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729" y="0"/>
            <a:ext cx="315277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b="1" i="1" smtClean="0">
                <a:solidFill>
                  <a:schemeClr val="bg1"/>
                </a:solidFill>
              </a:rPr>
              <a:t>				İletişimin Türleri 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3898776" cy="494116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tr-TR" sz="3000" dirty="0" smtClean="0">
              <a:latin typeface="Trebuchet MS" pitchFamily="34" charset="0"/>
            </a:endParaRPr>
          </a:p>
          <a:p>
            <a:r>
              <a:rPr lang="tr-TR" sz="3000" dirty="0" smtClean="0">
                <a:latin typeface="Trebuchet MS" pitchFamily="34" charset="0"/>
              </a:rPr>
              <a:t>Sözlü İletişim</a:t>
            </a:r>
          </a:p>
          <a:p>
            <a:r>
              <a:rPr lang="tr-TR" sz="3000" dirty="0" smtClean="0">
                <a:latin typeface="Trebuchet MS" pitchFamily="34" charset="0"/>
              </a:rPr>
              <a:t>Yazılı İletişim</a:t>
            </a:r>
          </a:p>
          <a:p>
            <a:r>
              <a:rPr lang="tr-TR" sz="3000" b="1" dirty="0" smtClean="0">
                <a:latin typeface="Trebuchet MS" pitchFamily="34" charset="0"/>
              </a:rPr>
              <a:t>Sözsüz İletişim: </a:t>
            </a:r>
            <a:r>
              <a:rPr lang="tr-TR" sz="3000" u="sng" dirty="0" smtClean="0">
                <a:latin typeface="Trebuchet MS" pitchFamily="34" charset="0"/>
              </a:rPr>
              <a:t>Beden Dili </a:t>
            </a:r>
          </a:p>
          <a:p>
            <a:pPr>
              <a:buNone/>
            </a:pPr>
            <a:r>
              <a:rPr lang="tr-TR" sz="3000" dirty="0" smtClean="0">
                <a:latin typeface="Trebuchet MS" pitchFamily="34" charset="0"/>
              </a:rPr>
              <a:t>	(vücut duruşumuz, bakışlarımız, jest ve mimikler)</a:t>
            </a:r>
          </a:p>
        </p:txBody>
      </p:sp>
      <p:sp>
        <p:nvSpPr>
          <p:cNvPr id="16386" name="AutoShape 2" descr="İnsanları Okuma Sanatı: Beden D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88" name="AutoShape 4" descr="İnsanları Okuma Sanatı: Beden D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0" name="AutoShape 6" descr="İnsanları Okuma Sanatı: Beden D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392" name="Picture 8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437" y="1556792"/>
            <a:ext cx="5076563" cy="3384376"/>
          </a:xfrm>
          <a:prstGeom prst="rect">
            <a:avLst/>
          </a:prstGeom>
          <a:noFill/>
        </p:spPr>
      </p:pic>
      <p:sp>
        <p:nvSpPr>
          <p:cNvPr id="9" name="2 İçerik Yer Tutucusu"/>
          <p:cNvSpPr txBox="1">
            <a:spLocks/>
          </p:cNvSpPr>
          <p:nvPr/>
        </p:nvSpPr>
        <p:spPr>
          <a:xfrm>
            <a:off x="4499992" y="5373216"/>
            <a:ext cx="4283968" cy="107173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tr-TR" sz="3200" i="1" dirty="0" smtClean="0"/>
              <a:t>İ</a:t>
            </a:r>
            <a:r>
              <a:rPr kumimoji="0" lang="tr-TR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letişim</a:t>
            </a:r>
            <a:r>
              <a:rPr kumimoji="0" lang="tr-TR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söylenenler kadar söylenmeyenleri</a:t>
            </a:r>
            <a:r>
              <a:rPr kumimoji="0" lang="tr-TR" sz="3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duymaktır</a:t>
            </a:r>
            <a:endParaRPr kumimoji="0" lang="tr-TR" sz="32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4" name="Picture 10" descr="beden dil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8370"/>
            <a:ext cx="3923928" cy="263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i="1" dirty="0" smtClean="0"/>
              <a:t>İletişim iki parçalı bir bütündür: Konuşmak ve Dinlemek</a:t>
            </a:r>
            <a:endParaRPr lang="tr-TR" b="1" i="1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0" y="1772816"/>
            <a:ext cx="4355976" cy="5085184"/>
          </a:xfrm>
          <a:solidFill>
            <a:srgbClr val="F7A9E8"/>
          </a:solidFill>
        </p:spPr>
        <p:txBody>
          <a:bodyPr>
            <a:normAutofit/>
          </a:bodyPr>
          <a:lstStyle/>
          <a:p>
            <a:pPr>
              <a:buNone/>
            </a:pPr>
            <a:endParaRPr lang="tr-TR" sz="3000" b="1" u="sng" dirty="0" smtClean="0">
              <a:latin typeface="Trebuchet MS" pitchFamily="34" charset="0"/>
            </a:endParaRPr>
          </a:p>
          <a:p>
            <a:pPr>
              <a:buNone/>
            </a:pPr>
            <a:r>
              <a:rPr lang="tr-TR" sz="3000" b="1" u="sng" dirty="0" smtClean="0">
                <a:latin typeface="Trebuchet MS" pitchFamily="34" charset="0"/>
              </a:rPr>
              <a:t>KONUŞMAK</a:t>
            </a:r>
          </a:p>
          <a:p>
            <a:r>
              <a:rPr lang="tr-TR" sz="2800" dirty="0" smtClean="0">
                <a:latin typeface="Trebuchet MS" pitchFamily="34" charset="0"/>
              </a:rPr>
              <a:t>Göz kontağı</a:t>
            </a:r>
          </a:p>
          <a:p>
            <a:r>
              <a:rPr lang="tr-TR" sz="2800" dirty="0" smtClean="0">
                <a:latin typeface="Trebuchet MS" pitchFamily="34" charset="0"/>
              </a:rPr>
              <a:t>Uygun ses tonu</a:t>
            </a:r>
          </a:p>
          <a:p>
            <a:r>
              <a:rPr lang="tr-TR" sz="2800" dirty="0" smtClean="0">
                <a:latin typeface="Trebuchet MS" pitchFamily="34" charset="0"/>
              </a:rPr>
              <a:t>Uygun, yapıcı sözcükler</a:t>
            </a:r>
          </a:p>
          <a:p>
            <a:r>
              <a:rPr lang="tr-TR" sz="2800" dirty="0" smtClean="0">
                <a:latin typeface="Trebuchet MS" pitchFamily="34" charset="0"/>
              </a:rPr>
              <a:t>Suçlama/yargılama yok</a:t>
            </a:r>
          </a:p>
          <a:p>
            <a:r>
              <a:rPr lang="tr-TR" sz="2800" dirty="0" smtClean="0">
                <a:latin typeface="Trebuchet MS" pitchFamily="34" charset="0"/>
              </a:rPr>
              <a:t>“Sen dili” yerine </a:t>
            </a:r>
          </a:p>
          <a:p>
            <a:pPr>
              <a:buNone/>
            </a:pPr>
            <a:r>
              <a:rPr lang="tr-TR" sz="2800" dirty="0" smtClean="0">
                <a:latin typeface="Trebuchet MS" pitchFamily="34" charset="0"/>
              </a:rPr>
              <a:t>	“Ben dili” kullanmak</a:t>
            </a:r>
          </a:p>
          <a:p>
            <a:pPr>
              <a:buNone/>
            </a:pPr>
            <a:endParaRPr lang="tr-TR" sz="3000" dirty="0" smtClean="0">
              <a:latin typeface="Trebuchet MS" pitchFamily="34" charset="0"/>
            </a:endParaRPr>
          </a:p>
          <a:p>
            <a:pPr>
              <a:buNone/>
            </a:pPr>
            <a:endParaRPr lang="tr-TR" sz="3000" dirty="0" smtClean="0">
              <a:latin typeface="Trebuchet MS" pitchFamily="34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463480" y="1772816"/>
            <a:ext cx="4680520" cy="5085184"/>
          </a:xfrm>
          <a:prstGeom prst="rect">
            <a:avLst/>
          </a:prstGeom>
          <a:solidFill>
            <a:srgbClr val="EBECB4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DİNLEMEK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Göz kontağı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Uygun beden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dili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600" dirty="0" smtClean="0">
                <a:latin typeface="Trebuchet MS" pitchFamily="34" charset="0"/>
              </a:rPr>
              <a:t>Söz kesmemek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600" noProof="0" dirty="0" err="1" smtClean="0">
                <a:latin typeface="Trebuchet MS" pitchFamily="34" charset="0"/>
              </a:rPr>
              <a:t>Hmm</a:t>
            </a:r>
            <a:r>
              <a:rPr lang="tr-TR" sz="2600" noProof="0" dirty="0" smtClean="0">
                <a:latin typeface="Trebuchet MS" pitchFamily="34" charset="0"/>
              </a:rPr>
              <a:t>, öyle mi, anlıyorum..demek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600" noProof="0" dirty="0" smtClean="0">
                <a:latin typeface="Trebuchet MS" pitchFamily="34" charset="0"/>
              </a:rPr>
              <a:t>Karşı tarafın sözcüklerine dikkat etmek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600" dirty="0" smtClean="0">
                <a:latin typeface="Trebuchet MS" pitchFamily="34" charset="0"/>
              </a:rPr>
              <a:t>Etkin dinlemek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600" dirty="0" smtClean="0">
                <a:latin typeface="Trebuchet MS" pitchFamily="34" charset="0"/>
              </a:rPr>
              <a:t>Empati yapmak</a:t>
            </a:r>
            <a:endParaRPr lang="tr-TR" sz="2600" noProof="0" dirty="0" smtClean="0"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i="1" dirty="0" smtClean="0"/>
              <a:t>Etkin Dinlemek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3610744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Karşımızdaki bireyi “anlamaktır”. </a:t>
            </a:r>
          </a:p>
          <a:p>
            <a:r>
              <a:rPr lang="tr-TR" dirty="0" smtClean="0"/>
              <a:t>Ne hissetmiş olabileceğini anlamak ve bunu ona geri yansıtmaktır.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b="1" dirty="0" smtClean="0"/>
              <a:t>ÇOCUK: </a:t>
            </a:r>
            <a:r>
              <a:rPr lang="tr-TR" dirty="0" smtClean="0"/>
              <a:t>Anne yarın sınavım var </a:t>
            </a:r>
            <a:r>
              <a:rPr lang="tr-TR" dirty="0" err="1" smtClean="0"/>
              <a:t>off</a:t>
            </a:r>
            <a:r>
              <a:rPr lang="tr-TR" dirty="0" smtClean="0"/>
              <a:t>, nefret ediyorum okuldan!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b="1" dirty="0" smtClean="0"/>
              <a:t>ANNE: </a:t>
            </a:r>
            <a:r>
              <a:rPr lang="tr-TR" dirty="0" smtClean="0"/>
              <a:t>Yarınki sınava çalışman gerektiği için çok öfkelisin.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499992" y="1556792"/>
            <a:ext cx="4211960" cy="506916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dirty="0" smtClean="0"/>
              <a:t>ÇOCUK</a:t>
            </a:r>
            <a:r>
              <a:rPr lang="tr-TR" sz="2000" dirty="0" smtClean="0"/>
              <a:t> </a:t>
            </a:r>
            <a:r>
              <a:rPr lang="tr-TR" sz="2000" b="1" dirty="0" smtClean="0"/>
              <a:t>(durgun ses tonuyla):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Emre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mahalleden taşınıyor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baseline="0" dirty="0" smtClean="0"/>
              <a:t>BABA: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Arkadaşın gideceği için çok üzgünsün.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baseline="0" dirty="0" smtClean="0"/>
              <a:t>ÇOCUK: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 daha görüşebilir miyiz bilmiyorum.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baseline="0" dirty="0" smtClean="0"/>
              <a:t>BABA: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Onu bir daha göremeyeceğini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düşünüp kaygılanıyorsun.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baseline="0" dirty="0" smtClean="0"/>
              <a:t>ÇOCUK: </a:t>
            </a:r>
            <a:r>
              <a:rPr lang="tr-TR" sz="2000" baseline="0" dirty="0" smtClean="0"/>
              <a:t>Evet baba, aynen öyl</a:t>
            </a:r>
            <a:r>
              <a:rPr lang="tr-TR" sz="2000" dirty="0" smtClean="0"/>
              <a:t>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dirty="0" smtClean="0"/>
              <a:t>BABA: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/>
              <a:t>Onu uğurlamaya gidelim mi,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/>
              <a:t>hem bundan sonra nasıl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/>
              <a:t>görüşeceğinizi konuşursunuz.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="1" dirty="0" smtClean="0"/>
              <a:t>ÇOCUK: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/>
              <a:t>Süper olur baba!</a:t>
            </a:r>
            <a:r>
              <a:rPr lang="tr-TR" sz="2000" dirty="0" smtClean="0">
                <a:sym typeface="Wingdings" pitchFamily="2" charset="2"/>
              </a:rPr>
              <a:t></a:t>
            </a:r>
            <a:endParaRPr lang="tr-TR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67944" y="0"/>
            <a:ext cx="475252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tr-TR" b="1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Etkin dinlemek, </a:t>
            </a:r>
            <a:r>
              <a:rPr lang="tr-TR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her yaştan insana çok iyi gelir. Çünkü insan, yaşamının her döneminde anlaşılmak ve kabul edilmek ister.</a:t>
            </a:r>
          </a:p>
          <a:p>
            <a:pPr algn="ctr">
              <a:buNone/>
            </a:pPr>
            <a:r>
              <a:rPr lang="tr-TR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	Etkin dinleyerek karşımızdakinin hissettiği duyguları ona söyleriz; böylece karşımızdaki </a:t>
            </a:r>
            <a:r>
              <a:rPr lang="tr-TR" b="1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“anlaşıldım” </a:t>
            </a:r>
            <a:r>
              <a:rPr lang="tr-TR" dirty="0" smtClean="0">
                <a:latin typeface="Calibri Light" pitchFamily="34" charset="0"/>
                <a:ea typeface="Verdana" pitchFamily="34" charset="0"/>
                <a:cs typeface="Verdana" pitchFamily="34" charset="0"/>
              </a:rPr>
              <a:t>duygusunu hisseder ve oldukça mutlu olur..</a:t>
            </a:r>
            <a:endParaRPr lang="tr-TR" dirty="0">
              <a:latin typeface="Calibri Ligh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hearts colorful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2586"/>
          <a:stretch>
            <a:fillRect/>
          </a:stretch>
        </p:blipFill>
        <p:spPr bwMode="auto">
          <a:xfrm rot="16200000">
            <a:off x="-1436931" y="1436931"/>
            <a:ext cx="6797790" cy="39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i="1" dirty="0" smtClean="0"/>
              <a:t>Empati Yapmak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484784"/>
            <a:ext cx="3131840" cy="525658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Kendimizi karşımızdakinin yerine koyabilmek; onun duygu ve düşüncelerini anlayabilmektir. </a:t>
            </a:r>
          </a:p>
          <a:p>
            <a:r>
              <a:rPr lang="tr-TR" b="1" dirty="0" smtClean="0"/>
              <a:t>Empati ve etkin dinleme iç içedir. </a:t>
            </a:r>
          </a:p>
          <a:p>
            <a:r>
              <a:rPr lang="tr-TR" dirty="0" smtClean="0"/>
              <a:t>Sağlıklı insan ilişkilerinin en büyük sırrıdır.</a:t>
            </a:r>
            <a:endParaRPr lang="tr-TR" dirty="0"/>
          </a:p>
        </p:txBody>
      </p:sp>
      <p:pic>
        <p:nvPicPr>
          <p:cNvPr id="18434" name="Picture 2" descr="empati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14354"/>
          <a:stretch>
            <a:fillRect/>
          </a:stretch>
        </p:blipFill>
        <p:spPr bwMode="auto">
          <a:xfrm>
            <a:off x="3346848" y="2348880"/>
            <a:ext cx="5797152" cy="323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  <a:solidFill>
            <a:srgbClr val="FF0000"/>
          </a:solidFill>
        </p:spPr>
        <p:txBody>
          <a:bodyPr/>
          <a:lstStyle/>
          <a:p>
            <a:r>
              <a:rPr lang="tr-TR" b="1" i="1" dirty="0" smtClean="0"/>
              <a:t>“Sen” Dili 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3178696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dirty="0" smtClean="0"/>
              <a:t>“Tembelin tekisin, hiç ders çalışmıyorsun..”</a:t>
            </a:r>
          </a:p>
          <a:p>
            <a:r>
              <a:rPr lang="tr-TR" dirty="0" smtClean="0"/>
              <a:t>Kişiliği hedef alır ve karşı tarafta öfkeye yol açar. İletişimi bloke eder.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292080" y="332656"/>
            <a:ext cx="3240360" cy="108012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“Ben” Dili </a:t>
            </a:r>
            <a:endParaRPr kumimoji="0" lang="tr-TR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364088" y="1628800"/>
            <a:ext cx="3168352" cy="45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“Ders çalışmadığında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kötü not alacağını düşünüp üzülüyorum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Davranışa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odaklanır ve hislerimizi iletir. 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arşı taraf iletişime açık hale gelir.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tr-TR" b="1" i="1" dirty="0" smtClean="0"/>
              <a:t>İletişim Engelleri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16833"/>
            <a:ext cx="4608512" cy="42484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Emir vermek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Tehdit etmek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Ahlak dersi vermek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Öğüt vermek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Yargılamak/eleştirmek /suçlamak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Sürekli övmek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Lakap takmak/alay etmek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Sürekli avutmak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Sürekli sorgulamak</a:t>
            </a:r>
          </a:p>
          <a:p>
            <a:pPr marL="514350" indent="-514350">
              <a:buAutoNum type="arabicPeriod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Konuyu saptırmak/şakaya vurmak</a:t>
            </a:r>
            <a:endParaRPr lang="tr-T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922" y="404664"/>
            <a:ext cx="4306078" cy="2808312"/>
          </a:xfrm>
          <a:prstGeom prst="rect">
            <a:avLst/>
          </a:prstGeom>
          <a:noFill/>
        </p:spPr>
      </p:pic>
      <p:pic>
        <p:nvPicPr>
          <p:cNvPr id="17418" name="Picture 10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4283968" cy="257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446</Words>
  <Application>Microsoft Office PowerPoint</Application>
  <PresentationFormat>Ekran Gösterisi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AİLE İÇİ İLETİŞİM Anlaşıldığını düşünen çocuktan daha mutlusu yoktur..</vt:lpstr>
      <vt:lpstr> İletişim Nedir?</vt:lpstr>
      <vt:lpstr>    İletişimin Türleri </vt:lpstr>
      <vt:lpstr>İletişim iki parçalı bir bütündür: Konuşmak ve Dinlemek</vt:lpstr>
      <vt:lpstr>Etkin Dinlemek</vt:lpstr>
      <vt:lpstr>Slayt 6</vt:lpstr>
      <vt:lpstr>Empati Yapmak</vt:lpstr>
      <vt:lpstr>“Sen” Dili </vt:lpstr>
      <vt:lpstr>İletişim Engelleri</vt:lpstr>
      <vt:lpstr>Ailede İletişim Nasıl Olmalı?</vt:lpstr>
      <vt:lpstr>Anne-Baba Arasındaki  İletişim</vt:lpstr>
      <vt:lpstr>Anne-Baba ile Çocuklar Arasındaki İletişim</vt:lpstr>
      <vt:lpstr>Aile Kültürü Oluşturun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</dc:title>
  <dc:creator>user</dc:creator>
  <cp:lastModifiedBy>user</cp:lastModifiedBy>
  <cp:revision>189</cp:revision>
  <dcterms:created xsi:type="dcterms:W3CDTF">2019-12-13T06:02:51Z</dcterms:created>
  <dcterms:modified xsi:type="dcterms:W3CDTF">2019-12-17T09:02:01Z</dcterms:modified>
</cp:coreProperties>
</file>